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Lulu Font TH" panose="020B0604020202020204" charset="-34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svg"/><Relationship Id="rId3" Type="http://schemas.openxmlformats.org/officeDocument/2006/relationships/image" Target="../media/image6.svg"/><Relationship Id="rId7" Type="http://schemas.openxmlformats.org/officeDocument/2006/relationships/image" Target="../media/image26.svg"/><Relationship Id="rId12" Type="http://schemas.openxmlformats.org/officeDocument/2006/relationships/image" Target="../media/image81.png"/><Relationship Id="rId17" Type="http://schemas.openxmlformats.org/officeDocument/2006/relationships/image" Target="../media/image50.svg"/><Relationship Id="rId2" Type="http://schemas.openxmlformats.org/officeDocument/2006/relationships/image" Target="../media/image5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80.svg"/><Relationship Id="rId5" Type="http://schemas.openxmlformats.org/officeDocument/2006/relationships/image" Target="../media/image76.svg"/><Relationship Id="rId15" Type="http://schemas.openxmlformats.org/officeDocument/2006/relationships/image" Target="../media/image84.svg"/><Relationship Id="rId10" Type="http://schemas.openxmlformats.org/officeDocument/2006/relationships/image" Target="../media/image79.png"/><Relationship Id="rId4" Type="http://schemas.openxmlformats.org/officeDocument/2006/relationships/image" Target="../media/image75.png"/><Relationship Id="rId9" Type="http://schemas.openxmlformats.org/officeDocument/2006/relationships/image" Target="../media/image78.svg"/><Relationship Id="rId14" Type="http://schemas.openxmlformats.org/officeDocument/2006/relationships/image" Target="../media/image8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0.svg"/><Relationship Id="rId3" Type="http://schemas.openxmlformats.org/officeDocument/2006/relationships/image" Target="../media/image56.svg"/><Relationship Id="rId7" Type="http://schemas.openxmlformats.org/officeDocument/2006/relationships/image" Target="../media/image8.svg"/><Relationship Id="rId12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6.svg"/><Relationship Id="rId5" Type="http://schemas.openxmlformats.org/officeDocument/2006/relationships/image" Target="../media/image6.svg"/><Relationship Id="rId15" Type="http://schemas.openxmlformats.org/officeDocument/2006/relationships/image" Target="../media/image58.svg"/><Relationship Id="rId10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34.svg"/><Relationship Id="rId1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7" Type="http://schemas.openxmlformats.org/officeDocument/2006/relationships/image" Target="../media/image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sv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6.svg"/><Relationship Id="rId5" Type="http://schemas.openxmlformats.org/officeDocument/2006/relationships/image" Target="../media/image20.sv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5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0.svg"/><Relationship Id="rId3" Type="http://schemas.openxmlformats.org/officeDocument/2006/relationships/image" Target="../media/image56.svg"/><Relationship Id="rId7" Type="http://schemas.openxmlformats.org/officeDocument/2006/relationships/image" Target="../media/image8.svg"/><Relationship Id="rId12" Type="http://schemas.openxmlformats.org/officeDocument/2006/relationships/image" Target="../media/image49.png"/><Relationship Id="rId17" Type="http://schemas.openxmlformats.org/officeDocument/2006/relationships/image" Target="../media/image60.svg"/><Relationship Id="rId2" Type="http://schemas.openxmlformats.org/officeDocument/2006/relationships/image" Target="../media/image55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6.svg"/><Relationship Id="rId5" Type="http://schemas.openxmlformats.org/officeDocument/2006/relationships/image" Target="../media/image6.svg"/><Relationship Id="rId15" Type="http://schemas.openxmlformats.org/officeDocument/2006/relationships/image" Target="../media/image58.svg"/><Relationship Id="rId10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34.svg"/><Relationship Id="rId1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.svg"/><Relationship Id="rId7" Type="http://schemas.openxmlformats.org/officeDocument/2006/relationships/image" Target="../media/image3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5" Type="http://schemas.openxmlformats.org/officeDocument/2006/relationships/image" Target="../media/image68.sv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639395" y="6343741"/>
            <a:ext cx="19927395" cy="4202869"/>
          </a:xfrm>
          <a:custGeom>
            <a:avLst/>
            <a:gdLst/>
            <a:ahLst/>
            <a:cxnLst/>
            <a:rect l="l" t="t" r="r" b="b"/>
            <a:pathLst>
              <a:path w="19927395" h="4202869">
                <a:moveTo>
                  <a:pt x="19927395" y="0"/>
                </a:moveTo>
                <a:lnTo>
                  <a:pt x="0" y="0"/>
                </a:lnTo>
                <a:lnTo>
                  <a:pt x="0" y="4202869"/>
                </a:lnTo>
                <a:lnTo>
                  <a:pt x="19927395" y="4202869"/>
                </a:lnTo>
                <a:lnTo>
                  <a:pt x="199273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23554" y="3981190"/>
            <a:ext cx="12822019" cy="3484244"/>
          </a:xfrm>
          <a:custGeom>
            <a:avLst/>
            <a:gdLst/>
            <a:ahLst/>
            <a:cxnLst/>
            <a:rect l="l" t="t" r="r" b="b"/>
            <a:pathLst>
              <a:path w="12822019" h="3484244">
                <a:moveTo>
                  <a:pt x="0" y="0"/>
                </a:moveTo>
                <a:lnTo>
                  <a:pt x="12822019" y="0"/>
                </a:lnTo>
                <a:lnTo>
                  <a:pt x="12822019" y="3484244"/>
                </a:lnTo>
                <a:lnTo>
                  <a:pt x="0" y="3484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71804" y="629227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85237" y="4516001"/>
            <a:ext cx="2808518" cy="4290792"/>
          </a:xfrm>
          <a:custGeom>
            <a:avLst/>
            <a:gdLst/>
            <a:ahLst/>
            <a:cxnLst/>
            <a:rect l="l" t="t" r="r" b="b"/>
            <a:pathLst>
              <a:path w="2808518" h="4290792">
                <a:moveTo>
                  <a:pt x="0" y="0"/>
                </a:moveTo>
                <a:lnTo>
                  <a:pt x="2808518" y="0"/>
                </a:lnTo>
                <a:lnTo>
                  <a:pt x="2808518" y="4290791"/>
                </a:lnTo>
                <a:lnTo>
                  <a:pt x="0" y="4290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4923" y="4277023"/>
            <a:ext cx="2705522" cy="4133437"/>
          </a:xfrm>
          <a:custGeom>
            <a:avLst/>
            <a:gdLst/>
            <a:ahLst/>
            <a:cxnLst/>
            <a:rect l="l" t="t" r="r" b="b"/>
            <a:pathLst>
              <a:path w="2705522" h="4133437">
                <a:moveTo>
                  <a:pt x="0" y="0"/>
                </a:moveTo>
                <a:lnTo>
                  <a:pt x="2705522" y="0"/>
                </a:lnTo>
                <a:lnTo>
                  <a:pt x="2705522" y="4133437"/>
                </a:lnTo>
                <a:lnTo>
                  <a:pt x="0" y="41334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63590" y="5758128"/>
            <a:ext cx="5942549" cy="3537231"/>
          </a:xfrm>
          <a:custGeom>
            <a:avLst/>
            <a:gdLst/>
            <a:ahLst/>
            <a:cxnLst/>
            <a:rect l="l" t="t" r="r" b="b"/>
            <a:pathLst>
              <a:path w="5942549" h="3537231">
                <a:moveTo>
                  <a:pt x="0" y="0"/>
                </a:moveTo>
                <a:lnTo>
                  <a:pt x="5942548" y="0"/>
                </a:lnTo>
                <a:lnTo>
                  <a:pt x="5942548" y="3537231"/>
                </a:lnTo>
                <a:lnTo>
                  <a:pt x="0" y="3537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5296" y="9552534"/>
            <a:ext cx="7315200" cy="2463030"/>
          </a:xfrm>
          <a:custGeom>
            <a:avLst/>
            <a:gdLst/>
            <a:ahLst/>
            <a:cxnLst/>
            <a:rect l="l" t="t" r="r" b="b"/>
            <a:pathLst>
              <a:path w="7315200" h="2463030">
                <a:moveTo>
                  <a:pt x="0" y="0"/>
                </a:moveTo>
                <a:lnTo>
                  <a:pt x="7315200" y="0"/>
                </a:lnTo>
                <a:lnTo>
                  <a:pt x="7315200" y="2463030"/>
                </a:lnTo>
                <a:lnTo>
                  <a:pt x="0" y="2463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765966" y="1196790"/>
            <a:ext cx="9515176" cy="9122675"/>
          </a:xfrm>
          <a:custGeom>
            <a:avLst/>
            <a:gdLst/>
            <a:ahLst/>
            <a:cxnLst/>
            <a:rect l="l" t="t" r="r" b="b"/>
            <a:pathLst>
              <a:path w="9515176" h="9122675">
                <a:moveTo>
                  <a:pt x="0" y="0"/>
                </a:moveTo>
                <a:lnTo>
                  <a:pt x="9515175" y="0"/>
                </a:lnTo>
                <a:lnTo>
                  <a:pt x="9515175" y="9122675"/>
                </a:lnTo>
                <a:lnTo>
                  <a:pt x="0" y="91226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60038" y="7526743"/>
            <a:ext cx="5061204" cy="4114800"/>
          </a:xfrm>
          <a:custGeom>
            <a:avLst/>
            <a:gdLst/>
            <a:ahLst/>
            <a:cxnLst/>
            <a:rect l="l" t="t" r="r" b="b"/>
            <a:pathLst>
              <a:path w="5061204" h="4114800">
                <a:moveTo>
                  <a:pt x="0" y="0"/>
                </a:moveTo>
                <a:lnTo>
                  <a:pt x="5061204" y="0"/>
                </a:lnTo>
                <a:lnTo>
                  <a:pt x="5061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352761" y="2819270"/>
            <a:ext cx="2838557" cy="4336684"/>
          </a:xfrm>
          <a:custGeom>
            <a:avLst/>
            <a:gdLst/>
            <a:ahLst/>
            <a:cxnLst/>
            <a:rect l="l" t="t" r="r" b="b"/>
            <a:pathLst>
              <a:path w="2838557" h="4336684">
                <a:moveTo>
                  <a:pt x="0" y="0"/>
                </a:moveTo>
                <a:lnTo>
                  <a:pt x="2838557" y="0"/>
                </a:lnTo>
                <a:lnTo>
                  <a:pt x="2838557" y="4336685"/>
                </a:lnTo>
                <a:lnTo>
                  <a:pt x="0" y="433668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855656" y="-223698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765966" y="3815664"/>
            <a:ext cx="9515176" cy="1857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0"/>
              </a:lnSpc>
            </a:pPr>
            <a:r>
              <a:rPr lang="en-US" sz="7500" dirty="0" err="1">
                <a:solidFill>
                  <a:srgbClr val="734228"/>
                </a:solidFill>
                <a:latin typeface="Lulu Font TH" panose="020B0604020202020204" charset="-34"/>
                <a:cs typeface="Lulu Font TH" panose="020B0604020202020204" charset="-34"/>
              </a:rPr>
              <a:t>ค่าใช้จ่ายในการเข้าร่วมกิจกรรมของนักศึกษา</a:t>
            </a:r>
            <a:endParaRPr lang="en-US" sz="7500" dirty="0">
              <a:solidFill>
                <a:srgbClr val="734228"/>
              </a:solidFill>
              <a:latin typeface="Lulu Font TH" panose="020B0604020202020204" charset="-34"/>
              <a:cs typeface="Lulu Font TH" panose="020B0604020202020204" charset="-34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618675" y="2651503"/>
            <a:ext cx="5809757" cy="965039"/>
            <a:chOff x="0" y="0"/>
            <a:chExt cx="2446621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46621" cy="406400"/>
            </a:xfrm>
            <a:custGeom>
              <a:avLst/>
              <a:gdLst/>
              <a:ahLst/>
              <a:cxnLst/>
              <a:rect l="l" t="t" r="r" b="b"/>
              <a:pathLst>
                <a:path w="2446621" h="406400">
                  <a:moveTo>
                    <a:pt x="2243421" y="0"/>
                  </a:moveTo>
                  <a:cubicBezTo>
                    <a:pt x="2355645" y="0"/>
                    <a:pt x="2446621" y="90976"/>
                    <a:pt x="2446621" y="203200"/>
                  </a:cubicBezTo>
                  <a:cubicBezTo>
                    <a:pt x="2446621" y="315424"/>
                    <a:pt x="2355645" y="406400"/>
                    <a:pt x="224342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E759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Lulu Font TH" panose="020B0604020202020204" charset="-34"/>
                <a:cs typeface="Lulu Font TH" panose="020B0604020202020204" charset="-34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086380" y="2651699"/>
            <a:ext cx="4874347" cy="888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7"/>
              </a:lnSpc>
            </a:pPr>
            <a:r>
              <a:rPr lang="en-US" sz="5360" spc="53" dirty="0">
                <a:solidFill>
                  <a:srgbClr val="90594B"/>
                </a:solidFill>
                <a:latin typeface="Lulu Font TH" panose="020B0604020202020204" charset="-34"/>
                <a:cs typeface="Lulu Font TH" panose="020B0604020202020204" charset="-34"/>
              </a:rPr>
              <a:t>FIN Café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65122" y="1286630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85070" y="3211858"/>
            <a:ext cx="18626971" cy="7075142"/>
          </a:xfrm>
          <a:custGeom>
            <a:avLst/>
            <a:gdLst/>
            <a:ahLst/>
            <a:cxnLst/>
            <a:rect l="l" t="t" r="r" b="b"/>
            <a:pathLst>
              <a:path w="18626971" h="7075142">
                <a:moveTo>
                  <a:pt x="0" y="0"/>
                </a:moveTo>
                <a:lnTo>
                  <a:pt x="18626971" y="0"/>
                </a:lnTo>
                <a:lnTo>
                  <a:pt x="18626971" y="7075142"/>
                </a:lnTo>
                <a:lnTo>
                  <a:pt x="0" y="70751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541827"/>
            <a:ext cx="7390626" cy="7088842"/>
          </a:xfrm>
          <a:custGeom>
            <a:avLst/>
            <a:gdLst/>
            <a:ahLst/>
            <a:cxnLst/>
            <a:rect l="l" t="t" r="r" b="b"/>
            <a:pathLst>
              <a:path w="7390626" h="7088842">
                <a:moveTo>
                  <a:pt x="0" y="0"/>
                </a:moveTo>
                <a:lnTo>
                  <a:pt x="7390626" y="0"/>
                </a:lnTo>
                <a:lnTo>
                  <a:pt x="7390626" y="7088842"/>
                </a:lnTo>
                <a:lnTo>
                  <a:pt x="0" y="70888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25332" y="8080668"/>
            <a:ext cx="19157321" cy="3100003"/>
          </a:xfrm>
          <a:custGeom>
            <a:avLst/>
            <a:gdLst/>
            <a:ahLst/>
            <a:cxnLst/>
            <a:rect l="l" t="t" r="r" b="b"/>
            <a:pathLst>
              <a:path w="19157321" h="3100003">
                <a:moveTo>
                  <a:pt x="0" y="0"/>
                </a:moveTo>
                <a:lnTo>
                  <a:pt x="19157320" y="0"/>
                </a:lnTo>
                <a:lnTo>
                  <a:pt x="19157320" y="3100003"/>
                </a:lnTo>
                <a:lnTo>
                  <a:pt x="0" y="31000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265122" y="3665426"/>
            <a:ext cx="8466866" cy="6327058"/>
          </a:xfrm>
          <a:custGeom>
            <a:avLst/>
            <a:gdLst/>
            <a:ahLst/>
            <a:cxnLst/>
            <a:rect l="l" t="t" r="r" b="b"/>
            <a:pathLst>
              <a:path w="8466866" h="6327058">
                <a:moveTo>
                  <a:pt x="8466866" y="0"/>
                </a:moveTo>
                <a:lnTo>
                  <a:pt x="0" y="0"/>
                </a:lnTo>
                <a:lnTo>
                  <a:pt x="0" y="6327058"/>
                </a:lnTo>
                <a:lnTo>
                  <a:pt x="8466866" y="6327058"/>
                </a:lnTo>
                <a:lnTo>
                  <a:pt x="846686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669038" y="6366041"/>
            <a:ext cx="6393051" cy="4114800"/>
          </a:xfrm>
          <a:custGeom>
            <a:avLst/>
            <a:gdLst/>
            <a:ahLst/>
            <a:cxnLst/>
            <a:rect l="l" t="t" r="r" b="b"/>
            <a:pathLst>
              <a:path w="6393051" h="4114800">
                <a:moveTo>
                  <a:pt x="0" y="0"/>
                </a:moveTo>
                <a:lnTo>
                  <a:pt x="6393051" y="0"/>
                </a:lnTo>
                <a:lnTo>
                  <a:pt x="63930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3392184" y="6366041"/>
            <a:ext cx="6393051" cy="4114800"/>
          </a:xfrm>
          <a:custGeom>
            <a:avLst/>
            <a:gdLst/>
            <a:ahLst/>
            <a:cxnLst/>
            <a:rect l="l" t="t" r="r" b="b"/>
            <a:pathLst>
              <a:path w="6393051" h="4114800">
                <a:moveTo>
                  <a:pt x="6393051" y="0"/>
                </a:moveTo>
                <a:lnTo>
                  <a:pt x="0" y="0"/>
                </a:lnTo>
                <a:lnTo>
                  <a:pt x="0" y="4114800"/>
                </a:lnTo>
                <a:lnTo>
                  <a:pt x="6393051" y="4114800"/>
                </a:lnTo>
                <a:lnTo>
                  <a:pt x="6393051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315982" y="7639590"/>
            <a:ext cx="2286548" cy="882156"/>
          </a:xfrm>
          <a:custGeom>
            <a:avLst/>
            <a:gdLst/>
            <a:ahLst/>
            <a:cxnLst/>
            <a:rect l="l" t="t" r="r" b="b"/>
            <a:pathLst>
              <a:path w="2286548" h="882156">
                <a:moveTo>
                  <a:pt x="0" y="0"/>
                </a:moveTo>
                <a:lnTo>
                  <a:pt x="2286548" y="0"/>
                </a:lnTo>
                <a:lnTo>
                  <a:pt x="2286548" y="882156"/>
                </a:lnTo>
                <a:lnTo>
                  <a:pt x="0" y="8821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816458" y="3867711"/>
            <a:ext cx="5875560" cy="1495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7"/>
              </a:lnSpc>
            </a:pPr>
            <a:r>
              <a:rPr lang="en-US" sz="4989" spc="49">
                <a:solidFill>
                  <a:srgbClr val="FFFFFF"/>
                </a:solidFill>
                <a:latin typeface="Lulu Font TH" panose="020B0604020202020204" charset="-34"/>
                <a:cs typeface="Lulu Font TH" panose="020B0604020202020204" charset="-34"/>
              </a:rPr>
              <a:t>กรณีเบิกทุนสนับสนุนกิจกรรมนักศึกษา</a:t>
            </a:r>
          </a:p>
        </p:txBody>
      </p:sp>
      <p:sp>
        <p:nvSpPr>
          <p:cNvPr id="11" name="Freeform 11"/>
          <p:cNvSpPr/>
          <p:nvPr/>
        </p:nvSpPr>
        <p:spPr>
          <a:xfrm>
            <a:off x="-2130130" y="0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58358" y="2673358"/>
            <a:ext cx="3614252" cy="6326918"/>
          </a:xfrm>
          <a:custGeom>
            <a:avLst/>
            <a:gdLst/>
            <a:ahLst/>
            <a:cxnLst/>
            <a:rect l="l" t="t" r="r" b="b"/>
            <a:pathLst>
              <a:path w="3614252" h="6326918">
                <a:moveTo>
                  <a:pt x="0" y="0"/>
                </a:moveTo>
                <a:lnTo>
                  <a:pt x="3614252" y="0"/>
                </a:lnTo>
                <a:lnTo>
                  <a:pt x="3614252" y="6326918"/>
                </a:lnTo>
                <a:lnTo>
                  <a:pt x="0" y="6326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272278" y="168562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07256" y="389201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7"/>
                </a:lnTo>
                <a:lnTo>
                  <a:pt x="0" y="25047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88189" y="35212"/>
            <a:ext cx="14276667" cy="2590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49"/>
              </a:lnSpc>
            </a:pPr>
            <a:r>
              <a:rPr lang="en-US" sz="7500">
                <a:solidFill>
                  <a:srgbClr val="90594B"/>
                </a:solidFill>
                <a:latin typeface="Lulu Font TH" panose="020B0604020202020204" charset="-34"/>
                <a:cs typeface="Lulu Font TH" panose="020B0604020202020204" charset="-34"/>
              </a:rPr>
              <a:t>เอกสารประกอบการเบิกจ่าย</a:t>
            </a:r>
          </a:p>
          <a:p>
            <a:pPr algn="ctr">
              <a:lnSpc>
                <a:spcPts val="10349"/>
              </a:lnSpc>
            </a:pPr>
            <a:r>
              <a:rPr lang="en-US" sz="7500">
                <a:solidFill>
                  <a:srgbClr val="90594B"/>
                </a:solidFill>
                <a:latin typeface="Lulu Font TH" panose="020B0604020202020204" charset="-34"/>
                <a:cs typeface="Lulu Font TH" panose="020B0604020202020204" charset="-34"/>
              </a:rPr>
              <a:t>กรณีทุนสนับสนุน...</a:t>
            </a:r>
          </a:p>
        </p:txBody>
      </p:sp>
      <p:sp>
        <p:nvSpPr>
          <p:cNvPr id="6" name="Freeform 6"/>
          <p:cNvSpPr/>
          <p:nvPr/>
        </p:nvSpPr>
        <p:spPr>
          <a:xfrm>
            <a:off x="-476001" y="5951796"/>
            <a:ext cx="2705522" cy="4133437"/>
          </a:xfrm>
          <a:custGeom>
            <a:avLst/>
            <a:gdLst/>
            <a:ahLst/>
            <a:cxnLst/>
            <a:rect l="l" t="t" r="r" b="b"/>
            <a:pathLst>
              <a:path w="2705522" h="4133437">
                <a:moveTo>
                  <a:pt x="0" y="0"/>
                </a:moveTo>
                <a:lnTo>
                  <a:pt x="2705523" y="0"/>
                </a:lnTo>
                <a:lnTo>
                  <a:pt x="2705523" y="4133437"/>
                </a:lnTo>
                <a:lnTo>
                  <a:pt x="0" y="41334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73741" y="6305740"/>
            <a:ext cx="2705522" cy="4133437"/>
          </a:xfrm>
          <a:custGeom>
            <a:avLst/>
            <a:gdLst/>
            <a:ahLst/>
            <a:cxnLst/>
            <a:rect l="l" t="t" r="r" b="b"/>
            <a:pathLst>
              <a:path w="2705522" h="4133437">
                <a:moveTo>
                  <a:pt x="0" y="0"/>
                </a:moveTo>
                <a:lnTo>
                  <a:pt x="2705523" y="0"/>
                </a:lnTo>
                <a:lnTo>
                  <a:pt x="2705523" y="4133437"/>
                </a:lnTo>
                <a:lnTo>
                  <a:pt x="0" y="41334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669398" y="5539965"/>
            <a:ext cx="2705522" cy="4133437"/>
          </a:xfrm>
          <a:custGeom>
            <a:avLst/>
            <a:gdLst/>
            <a:ahLst/>
            <a:cxnLst/>
            <a:rect l="l" t="t" r="r" b="b"/>
            <a:pathLst>
              <a:path w="2705522" h="4133437">
                <a:moveTo>
                  <a:pt x="0" y="0"/>
                </a:moveTo>
                <a:lnTo>
                  <a:pt x="2705522" y="0"/>
                </a:lnTo>
                <a:lnTo>
                  <a:pt x="2705522" y="4133436"/>
                </a:lnTo>
                <a:lnTo>
                  <a:pt x="0" y="4133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72404" y="6644638"/>
            <a:ext cx="2705522" cy="4133437"/>
          </a:xfrm>
          <a:custGeom>
            <a:avLst/>
            <a:gdLst/>
            <a:ahLst/>
            <a:cxnLst/>
            <a:rect l="l" t="t" r="r" b="b"/>
            <a:pathLst>
              <a:path w="2705522" h="4133437">
                <a:moveTo>
                  <a:pt x="0" y="0"/>
                </a:moveTo>
                <a:lnTo>
                  <a:pt x="2705522" y="0"/>
                </a:lnTo>
                <a:lnTo>
                  <a:pt x="2705522" y="4133437"/>
                </a:lnTo>
                <a:lnTo>
                  <a:pt x="0" y="41334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947457" y="8882854"/>
            <a:ext cx="19235457" cy="3112647"/>
          </a:xfrm>
          <a:custGeom>
            <a:avLst/>
            <a:gdLst/>
            <a:ahLst/>
            <a:cxnLst/>
            <a:rect l="l" t="t" r="r" b="b"/>
            <a:pathLst>
              <a:path w="19235457" h="3112647">
                <a:moveTo>
                  <a:pt x="19235457" y="0"/>
                </a:moveTo>
                <a:lnTo>
                  <a:pt x="0" y="0"/>
                </a:lnTo>
                <a:lnTo>
                  <a:pt x="0" y="3112647"/>
                </a:lnTo>
                <a:lnTo>
                  <a:pt x="19235457" y="3112647"/>
                </a:lnTo>
                <a:lnTo>
                  <a:pt x="1923545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522834" y="5539965"/>
            <a:ext cx="4669096" cy="14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 algn="just">
              <a:lnSpc>
                <a:spcPts val="3719"/>
              </a:lnSpc>
              <a:buFont typeface="Arial"/>
              <a:buChar char="•"/>
            </a:pPr>
            <a:r>
              <a:rPr lang="en-US" sz="3099" spc="30">
                <a:solidFill>
                  <a:srgbClr val="90594B"/>
                </a:solidFill>
                <a:latin typeface="Lulu Font TH" panose="020B0604020202020204" charset="-34"/>
                <a:cs typeface="Lulu Font TH" panose="020B0604020202020204" charset="-34"/>
              </a:rPr>
              <a:t>ระบุรายชื่อนักศึกษาผู้ได้รับทุน</a:t>
            </a:r>
          </a:p>
          <a:p>
            <a:pPr marL="669289" lvl="1" indent="-334645" algn="just">
              <a:lnSpc>
                <a:spcPts val="3719"/>
              </a:lnSpc>
              <a:buFont typeface="Arial"/>
              <a:buChar char="•"/>
            </a:pPr>
            <a:r>
              <a:rPr lang="en-US" sz="3099" spc="30">
                <a:solidFill>
                  <a:srgbClr val="90594B"/>
                </a:solidFill>
                <a:latin typeface="Lulu Font TH" panose="020B0604020202020204" charset="-34"/>
                <a:cs typeface="Lulu Font TH" panose="020B0604020202020204" charset="-34"/>
              </a:rPr>
              <a:t>จำนวนเงินทุนที่ได้รับ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870528" y="7026495"/>
            <a:ext cx="3417472" cy="3277926"/>
          </a:xfrm>
          <a:custGeom>
            <a:avLst/>
            <a:gdLst/>
            <a:ahLst/>
            <a:cxnLst/>
            <a:rect l="l" t="t" r="r" b="b"/>
            <a:pathLst>
              <a:path w="3417472" h="3277926">
                <a:moveTo>
                  <a:pt x="0" y="0"/>
                </a:moveTo>
                <a:lnTo>
                  <a:pt x="3417472" y="0"/>
                </a:lnTo>
                <a:lnTo>
                  <a:pt x="3417472" y="3277925"/>
                </a:lnTo>
                <a:lnTo>
                  <a:pt x="0" y="3277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5173870" y="7532767"/>
            <a:ext cx="2810788" cy="97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spc="32">
                <a:solidFill>
                  <a:srgbClr val="FFFFFF"/>
                </a:solidFill>
                <a:latin typeface="Lulu Font TH" panose="020B0604020202020204" charset="-34"/>
                <a:cs typeface="Lulu Font TH" panose="020B0604020202020204" charset="-34"/>
              </a:rPr>
              <a:t>กรณีเบิกทุนสนับสนุน</a:t>
            </a:r>
          </a:p>
        </p:txBody>
      </p:sp>
      <p:sp>
        <p:nvSpPr>
          <p:cNvPr id="14" name="Freeform 14"/>
          <p:cNvSpPr/>
          <p:nvPr/>
        </p:nvSpPr>
        <p:spPr>
          <a:xfrm>
            <a:off x="14870528" y="9670588"/>
            <a:ext cx="1597740" cy="616412"/>
          </a:xfrm>
          <a:custGeom>
            <a:avLst/>
            <a:gdLst/>
            <a:ahLst/>
            <a:cxnLst/>
            <a:rect l="l" t="t" r="r" b="b"/>
            <a:pathLst>
              <a:path w="1597740" h="616412">
                <a:moveTo>
                  <a:pt x="0" y="0"/>
                </a:moveTo>
                <a:lnTo>
                  <a:pt x="1597740" y="0"/>
                </a:lnTo>
                <a:lnTo>
                  <a:pt x="1597740" y="616412"/>
                </a:lnTo>
                <a:lnTo>
                  <a:pt x="0" y="6164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1220461" y="3099892"/>
            <a:ext cx="3650067" cy="948404"/>
            <a:chOff x="0" y="0"/>
            <a:chExt cx="4866756" cy="1264538"/>
          </a:xfrm>
        </p:grpSpPr>
        <p:sp>
          <p:nvSpPr>
            <p:cNvPr id="16" name="Freeform 16"/>
            <p:cNvSpPr/>
            <p:nvPr/>
          </p:nvSpPr>
          <p:spPr>
            <a:xfrm>
              <a:off x="70232" y="0"/>
              <a:ext cx="4796524" cy="1264538"/>
            </a:xfrm>
            <a:custGeom>
              <a:avLst/>
              <a:gdLst/>
              <a:ahLst/>
              <a:cxnLst/>
              <a:rect l="l" t="t" r="r" b="b"/>
              <a:pathLst>
                <a:path w="4796524" h="1264538">
                  <a:moveTo>
                    <a:pt x="0" y="0"/>
                  </a:moveTo>
                  <a:lnTo>
                    <a:pt x="4796524" y="0"/>
                  </a:lnTo>
                  <a:lnTo>
                    <a:pt x="4796524" y="1264538"/>
                  </a:lnTo>
                  <a:lnTo>
                    <a:pt x="0" y="1264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0" y="286004"/>
              <a:ext cx="4846977" cy="613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FFFFFF"/>
                  </a:solidFill>
                  <a:latin typeface="Lulu Font TH" panose="020B0604020202020204" charset="-34"/>
                  <a:cs typeface="Lulu Font TH" panose="020B0604020202020204" charset="-34"/>
                </a:rPr>
                <a:t>ใบขออนุมัติงบประมาณ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644774" y="4529705"/>
            <a:ext cx="3650067" cy="948404"/>
            <a:chOff x="0" y="0"/>
            <a:chExt cx="4866756" cy="1264538"/>
          </a:xfrm>
        </p:grpSpPr>
        <p:sp>
          <p:nvSpPr>
            <p:cNvPr id="19" name="Freeform 19"/>
            <p:cNvSpPr/>
            <p:nvPr/>
          </p:nvSpPr>
          <p:spPr>
            <a:xfrm>
              <a:off x="70232" y="0"/>
              <a:ext cx="4796524" cy="1264538"/>
            </a:xfrm>
            <a:custGeom>
              <a:avLst/>
              <a:gdLst/>
              <a:ahLst/>
              <a:cxnLst/>
              <a:rect l="l" t="t" r="r" b="b"/>
              <a:pathLst>
                <a:path w="4796524" h="1264538">
                  <a:moveTo>
                    <a:pt x="0" y="0"/>
                  </a:moveTo>
                  <a:lnTo>
                    <a:pt x="4796524" y="0"/>
                  </a:lnTo>
                  <a:lnTo>
                    <a:pt x="4796524" y="1264538"/>
                  </a:lnTo>
                  <a:lnTo>
                    <a:pt x="0" y="1264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0" y="286004"/>
              <a:ext cx="4846977" cy="613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FFFFFF"/>
                  </a:solidFill>
                  <a:latin typeface="Lulu Font TH" panose="020B0604020202020204" charset="-34"/>
                  <a:cs typeface="Lulu Font TH" panose="020B0604020202020204" charset="-34"/>
                </a:rPr>
                <a:t>ประกาศรายชื่อผู้รับทุน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220461" y="5991373"/>
            <a:ext cx="3650067" cy="948404"/>
            <a:chOff x="0" y="0"/>
            <a:chExt cx="4866756" cy="1264538"/>
          </a:xfrm>
        </p:grpSpPr>
        <p:sp>
          <p:nvSpPr>
            <p:cNvPr id="22" name="Freeform 22"/>
            <p:cNvSpPr/>
            <p:nvPr/>
          </p:nvSpPr>
          <p:spPr>
            <a:xfrm>
              <a:off x="70232" y="0"/>
              <a:ext cx="4796524" cy="1264538"/>
            </a:xfrm>
            <a:custGeom>
              <a:avLst/>
              <a:gdLst/>
              <a:ahLst/>
              <a:cxnLst/>
              <a:rect l="l" t="t" r="r" b="b"/>
              <a:pathLst>
                <a:path w="4796524" h="1264538">
                  <a:moveTo>
                    <a:pt x="0" y="0"/>
                  </a:moveTo>
                  <a:lnTo>
                    <a:pt x="4796524" y="0"/>
                  </a:lnTo>
                  <a:lnTo>
                    <a:pt x="4796524" y="1264538"/>
                  </a:lnTo>
                  <a:lnTo>
                    <a:pt x="0" y="1264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0" y="286004"/>
              <a:ext cx="4846977" cy="5526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FFFFFF"/>
                  </a:solidFill>
                  <a:latin typeface="Lulu Font TH" panose="020B0604020202020204" charset="-34"/>
                  <a:cs typeface="Lulu Font TH" panose="020B0604020202020204" charset="-34"/>
                </a:rPr>
                <a:t>ใบสำคัญรับเงิน+สำเนาปชช.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644774" y="7606683"/>
            <a:ext cx="3650067" cy="948404"/>
            <a:chOff x="0" y="0"/>
            <a:chExt cx="4866756" cy="1264538"/>
          </a:xfrm>
        </p:grpSpPr>
        <p:sp>
          <p:nvSpPr>
            <p:cNvPr id="25" name="Freeform 25"/>
            <p:cNvSpPr/>
            <p:nvPr/>
          </p:nvSpPr>
          <p:spPr>
            <a:xfrm>
              <a:off x="70232" y="0"/>
              <a:ext cx="4796524" cy="1264538"/>
            </a:xfrm>
            <a:custGeom>
              <a:avLst/>
              <a:gdLst/>
              <a:ahLst/>
              <a:cxnLst/>
              <a:rect l="l" t="t" r="r" b="b"/>
              <a:pathLst>
                <a:path w="4796524" h="1264538">
                  <a:moveTo>
                    <a:pt x="0" y="0"/>
                  </a:moveTo>
                  <a:lnTo>
                    <a:pt x="4796524" y="0"/>
                  </a:lnTo>
                  <a:lnTo>
                    <a:pt x="4796524" y="1264538"/>
                  </a:lnTo>
                  <a:lnTo>
                    <a:pt x="0" y="1264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0" y="286004"/>
              <a:ext cx="4846977" cy="613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FFFFFF"/>
                  </a:solidFill>
                  <a:latin typeface="Lulu Font TH" panose="020B0604020202020204" charset="-34"/>
                  <a:cs typeface="Lulu Font TH" panose="020B0604020202020204" charset="-34"/>
                </a:rPr>
                <a:t>ใบขออนุมัติเบิกจ่าย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462800" y="3947078"/>
            <a:ext cx="15416871" cy="5994786"/>
          </a:xfrm>
          <a:custGeom>
            <a:avLst/>
            <a:gdLst/>
            <a:ahLst/>
            <a:cxnLst/>
            <a:rect l="l" t="t" r="r" b="b"/>
            <a:pathLst>
              <a:path w="15416871" h="5994786">
                <a:moveTo>
                  <a:pt x="0" y="0"/>
                </a:moveTo>
                <a:lnTo>
                  <a:pt x="15416872" y="0"/>
                </a:lnTo>
                <a:lnTo>
                  <a:pt x="15416872" y="5994786"/>
                </a:lnTo>
                <a:lnTo>
                  <a:pt x="0" y="5994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50564" y="9063367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3"/>
                </a:lnTo>
                <a:lnTo>
                  <a:pt x="0" y="12236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977211" y="3947078"/>
            <a:ext cx="15416871" cy="5994786"/>
          </a:xfrm>
          <a:custGeom>
            <a:avLst/>
            <a:gdLst/>
            <a:ahLst/>
            <a:cxnLst/>
            <a:rect l="l" t="t" r="r" b="b"/>
            <a:pathLst>
              <a:path w="15416871" h="5994786">
                <a:moveTo>
                  <a:pt x="0" y="0"/>
                </a:moveTo>
                <a:lnTo>
                  <a:pt x="15416871" y="0"/>
                </a:lnTo>
                <a:lnTo>
                  <a:pt x="15416871" y="5994786"/>
                </a:lnTo>
                <a:lnTo>
                  <a:pt x="0" y="5994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86400" y="9063367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3"/>
                </a:lnTo>
                <a:lnTo>
                  <a:pt x="0" y="12236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523364" y="9063367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3"/>
                </a:lnTo>
                <a:lnTo>
                  <a:pt x="0" y="12236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850265" y="3419475"/>
            <a:ext cx="10587471" cy="25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US" sz="15000">
                <a:solidFill>
                  <a:srgbClr val="90594B"/>
                </a:solidFill>
                <a:latin typeface="Lulu Font TH" panose="020B0604020202020204" charset="-34"/>
                <a:cs typeface="Lulu Font TH" panose="020B0604020202020204" charset="-34"/>
              </a:rPr>
              <a:t>Thank You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21915" y="2949461"/>
            <a:ext cx="6064314" cy="59049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3899" spc="38" dirty="0">
                <a:solidFill>
                  <a:srgbClr val="FFFFFF"/>
                </a:solidFill>
                <a:latin typeface="Lulu Font TH" panose="020B0604020202020204" charset="-34"/>
                <a:cs typeface="Lulu Font TH" panose="020B0604020202020204" charset="-34"/>
              </a:rPr>
              <a:t>FIN Café</a:t>
            </a:r>
          </a:p>
        </p:txBody>
      </p:sp>
      <p:sp>
        <p:nvSpPr>
          <p:cNvPr id="9" name="Freeform 9"/>
          <p:cNvSpPr/>
          <p:nvPr/>
        </p:nvSpPr>
        <p:spPr>
          <a:xfrm>
            <a:off x="-1337918" y="1928741"/>
            <a:ext cx="5188182" cy="1776484"/>
          </a:xfrm>
          <a:custGeom>
            <a:avLst/>
            <a:gdLst/>
            <a:ahLst/>
            <a:cxnLst/>
            <a:rect l="l" t="t" r="r" b="b"/>
            <a:pathLst>
              <a:path w="5188182" h="1776484">
                <a:moveTo>
                  <a:pt x="0" y="0"/>
                </a:moveTo>
                <a:lnTo>
                  <a:pt x="5188183" y="0"/>
                </a:lnTo>
                <a:lnTo>
                  <a:pt x="5188183" y="1776484"/>
                </a:lnTo>
                <a:lnTo>
                  <a:pt x="0" y="17764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77211" y="279394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7118604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18288000" y="0"/>
                </a:moveTo>
                <a:lnTo>
                  <a:pt x="0" y="0"/>
                </a:lnTo>
                <a:lnTo>
                  <a:pt x="0" y="3857105"/>
                </a:lnTo>
                <a:lnTo>
                  <a:pt x="18288000" y="3857105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02112" y="8038205"/>
            <a:ext cx="11067487" cy="3684250"/>
          </a:xfrm>
          <a:custGeom>
            <a:avLst/>
            <a:gdLst/>
            <a:ahLst/>
            <a:cxnLst/>
            <a:rect l="l" t="t" r="r" b="b"/>
            <a:pathLst>
              <a:path w="11067487" h="3684250">
                <a:moveTo>
                  <a:pt x="0" y="0"/>
                </a:moveTo>
                <a:lnTo>
                  <a:pt x="11067487" y="0"/>
                </a:lnTo>
                <a:lnTo>
                  <a:pt x="11067487" y="3684250"/>
                </a:lnTo>
                <a:lnTo>
                  <a:pt x="0" y="3684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14037" y="5809391"/>
            <a:ext cx="4853256" cy="3448909"/>
          </a:xfrm>
          <a:custGeom>
            <a:avLst/>
            <a:gdLst/>
            <a:ahLst/>
            <a:cxnLst/>
            <a:rect l="l" t="t" r="r" b="b"/>
            <a:pathLst>
              <a:path w="4853256" h="3448909">
                <a:moveTo>
                  <a:pt x="0" y="0"/>
                </a:moveTo>
                <a:lnTo>
                  <a:pt x="4853256" y="0"/>
                </a:lnTo>
                <a:lnTo>
                  <a:pt x="4853256" y="3448909"/>
                </a:lnTo>
                <a:lnTo>
                  <a:pt x="0" y="34489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90089" y="1028700"/>
            <a:ext cx="5926156" cy="9207304"/>
          </a:xfrm>
          <a:custGeom>
            <a:avLst/>
            <a:gdLst/>
            <a:ahLst/>
            <a:cxnLst/>
            <a:rect l="l" t="t" r="r" b="b"/>
            <a:pathLst>
              <a:path w="5926156" h="9207304">
                <a:moveTo>
                  <a:pt x="0" y="0"/>
                </a:moveTo>
                <a:lnTo>
                  <a:pt x="5926156" y="0"/>
                </a:lnTo>
                <a:lnTo>
                  <a:pt x="5926156" y="9207304"/>
                </a:lnTo>
                <a:lnTo>
                  <a:pt x="0" y="92073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921361" y="443345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829964" y="2057400"/>
            <a:ext cx="7287322" cy="6989756"/>
          </a:xfrm>
          <a:custGeom>
            <a:avLst/>
            <a:gdLst/>
            <a:ahLst/>
            <a:cxnLst/>
            <a:rect l="l" t="t" r="r" b="b"/>
            <a:pathLst>
              <a:path w="7287322" h="6989756">
                <a:moveTo>
                  <a:pt x="0" y="0"/>
                </a:moveTo>
                <a:lnTo>
                  <a:pt x="7287322" y="0"/>
                </a:lnTo>
                <a:lnTo>
                  <a:pt x="7287322" y="6989756"/>
                </a:lnTo>
                <a:lnTo>
                  <a:pt x="0" y="6989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971637" y="1028700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563656" y="2858067"/>
            <a:ext cx="6015305" cy="2330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3800" spc="38">
                <a:solidFill>
                  <a:srgbClr val="FFFFFF"/>
                </a:solidFill>
                <a:latin typeface="Lulu Font TH" panose="020B0604020202020204" charset="-34"/>
                <a:cs typeface="Lulu Font TH" panose="020B0604020202020204" charset="-34"/>
              </a:rPr>
              <a:t>ประกาศ มหาวิทยาลัยเชียงใหม่ </a:t>
            </a:r>
          </a:p>
          <a:p>
            <a:pPr algn="ctr">
              <a:lnSpc>
                <a:spcPts val="4560"/>
              </a:lnSpc>
            </a:pPr>
            <a:r>
              <a:rPr lang="en-US" sz="3800" spc="38">
                <a:solidFill>
                  <a:srgbClr val="FFFFFF"/>
                </a:solidFill>
                <a:latin typeface="Lulu Font TH" panose="020B0604020202020204" charset="-34"/>
                <a:cs typeface="Lulu Font TH" panose="020B0604020202020204" charset="-34"/>
              </a:rPr>
              <a:t>ฉบับที่25/2564</a:t>
            </a:r>
          </a:p>
          <a:p>
            <a:pPr algn="ctr">
              <a:lnSpc>
                <a:spcPts val="4560"/>
              </a:lnSpc>
            </a:pPr>
            <a:r>
              <a:rPr lang="en-US" sz="3800" spc="38">
                <a:solidFill>
                  <a:srgbClr val="FFFFFF"/>
                </a:solidFill>
                <a:latin typeface="Lulu Font TH" panose="020B0604020202020204" charset="-34"/>
                <a:cs typeface="Lulu Font TH" panose="020B0604020202020204" charset="-34"/>
              </a:rPr>
              <a:t>(ค่าใช้จ่ายในการเข้าร่วมกิจกรรมนักศึกษา)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10809785" y="0"/>
            <a:ext cx="8007" cy="9258300"/>
          </a:xfrm>
          <a:prstGeom prst="line">
            <a:avLst/>
          </a:prstGeom>
          <a:ln w="219075" cap="flat">
            <a:solidFill>
              <a:srgbClr val="A86F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5844212" y="7555948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63729" y="755604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6"/>
                </a:lnTo>
                <a:lnTo>
                  <a:pt x="0" y="1702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5502473" y="-1153"/>
            <a:ext cx="0" cy="8785566"/>
          </a:xfrm>
          <a:prstGeom prst="line">
            <a:avLst/>
          </a:prstGeom>
          <a:ln w="219075" cap="flat">
            <a:solidFill>
              <a:srgbClr val="A86F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9501812" y="1157254"/>
            <a:ext cx="7134997" cy="1471593"/>
          </a:xfrm>
          <a:custGeom>
            <a:avLst/>
            <a:gdLst/>
            <a:ahLst/>
            <a:cxnLst/>
            <a:rect l="l" t="t" r="r" b="b"/>
            <a:pathLst>
              <a:path w="7134997" h="1471593">
                <a:moveTo>
                  <a:pt x="0" y="0"/>
                </a:moveTo>
                <a:lnTo>
                  <a:pt x="7134997" y="0"/>
                </a:lnTo>
                <a:lnTo>
                  <a:pt x="7134997" y="1471594"/>
                </a:lnTo>
                <a:lnTo>
                  <a:pt x="0" y="1471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564770" y="1640709"/>
            <a:ext cx="4276721" cy="514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 spc="34">
                <a:solidFill>
                  <a:srgbClr val="FFFFFF"/>
                </a:solidFill>
                <a:latin typeface="Lulu Font TH" panose="020B0604020202020204" charset="-34"/>
                <a:cs typeface="Lulu Font TH" panose="020B0604020202020204" charset="-34"/>
              </a:rPr>
              <a:t>การเดินทางไปอบรม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066699" y="1298504"/>
            <a:ext cx="1267098" cy="117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7700" spc="77">
                <a:solidFill>
                  <a:srgbClr val="FFFFFF"/>
                </a:solidFill>
                <a:latin typeface="Lulu Font TH" panose="020B0604020202020204" charset="-34"/>
                <a:cs typeface="Lulu Font TH" panose="020B0604020202020204" charset="-34"/>
              </a:rPr>
              <a:t>01</a:t>
            </a:r>
          </a:p>
        </p:txBody>
      </p:sp>
      <p:sp>
        <p:nvSpPr>
          <p:cNvPr id="9" name="Freeform 9"/>
          <p:cNvSpPr/>
          <p:nvPr/>
        </p:nvSpPr>
        <p:spPr>
          <a:xfrm>
            <a:off x="9501812" y="3367072"/>
            <a:ext cx="7134997" cy="1471593"/>
          </a:xfrm>
          <a:custGeom>
            <a:avLst/>
            <a:gdLst/>
            <a:ahLst/>
            <a:cxnLst/>
            <a:rect l="l" t="t" r="r" b="b"/>
            <a:pathLst>
              <a:path w="7134997" h="1471593">
                <a:moveTo>
                  <a:pt x="0" y="0"/>
                </a:moveTo>
                <a:lnTo>
                  <a:pt x="7134997" y="0"/>
                </a:lnTo>
                <a:lnTo>
                  <a:pt x="7134997" y="1471593"/>
                </a:lnTo>
                <a:lnTo>
                  <a:pt x="0" y="14715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564770" y="3850527"/>
            <a:ext cx="4276721" cy="514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 spc="34">
                <a:solidFill>
                  <a:srgbClr val="FFFFFF"/>
                </a:solidFill>
                <a:latin typeface="Lulu Font TH" panose="020B0604020202020204" charset="-34"/>
                <a:cs typeface="Lulu Font TH" panose="020B0604020202020204" charset="-34"/>
              </a:rPr>
              <a:t>การเดินทางไปสัมมนา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57975" y="3508322"/>
            <a:ext cx="1684545" cy="117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7700" spc="77">
                <a:solidFill>
                  <a:srgbClr val="FFFFFF"/>
                </a:solidFill>
                <a:latin typeface="Lulu Font TH" panose="020B0604020202020204" charset="-34"/>
                <a:cs typeface="Lulu Font TH" panose="020B0604020202020204" charset="-34"/>
              </a:rPr>
              <a:t>02</a:t>
            </a:r>
          </a:p>
        </p:txBody>
      </p:sp>
      <p:sp>
        <p:nvSpPr>
          <p:cNvPr id="12" name="Freeform 12"/>
          <p:cNvSpPr/>
          <p:nvPr/>
        </p:nvSpPr>
        <p:spPr>
          <a:xfrm>
            <a:off x="9501812" y="5576889"/>
            <a:ext cx="7134997" cy="1471593"/>
          </a:xfrm>
          <a:custGeom>
            <a:avLst/>
            <a:gdLst/>
            <a:ahLst/>
            <a:cxnLst/>
            <a:rect l="l" t="t" r="r" b="b"/>
            <a:pathLst>
              <a:path w="7134997" h="1471593">
                <a:moveTo>
                  <a:pt x="0" y="0"/>
                </a:moveTo>
                <a:lnTo>
                  <a:pt x="7134997" y="0"/>
                </a:lnTo>
                <a:lnTo>
                  <a:pt x="7134997" y="1471594"/>
                </a:lnTo>
                <a:lnTo>
                  <a:pt x="0" y="1471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1564770" y="5798478"/>
            <a:ext cx="4276721" cy="1051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 spc="34">
                <a:solidFill>
                  <a:srgbClr val="FFFFFF"/>
                </a:solidFill>
                <a:latin typeface="Lulu Font TH" panose="020B0604020202020204" charset="-34"/>
                <a:cs typeface="Lulu Font TH" panose="020B0604020202020204" charset="-34"/>
              </a:rPr>
              <a:t>การเดินทางไปค่ายอาสา พัฒนา ค่ายวิชาการ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66699" y="5718139"/>
            <a:ext cx="1267098" cy="117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7700" spc="77">
                <a:solidFill>
                  <a:srgbClr val="FFFFFF"/>
                </a:solidFill>
                <a:latin typeface="Lulu Font TH" panose="020B0604020202020204" charset="-34"/>
                <a:cs typeface="Lulu Font TH" panose="020B0604020202020204" charset="-34"/>
              </a:rPr>
              <a:t>03</a:t>
            </a:r>
          </a:p>
        </p:txBody>
      </p:sp>
      <p:sp>
        <p:nvSpPr>
          <p:cNvPr id="15" name="Freeform 15"/>
          <p:cNvSpPr/>
          <p:nvPr/>
        </p:nvSpPr>
        <p:spPr>
          <a:xfrm>
            <a:off x="9501812" y="7786707"/>
            <a:ext cx="7134997" cy="1471593"/>
          </a:xfrm>
          <a:custGeom>
            <a:avLst/>
            <a:gdLst/>
            <a:ahLst/>
            <a:cxnLst/>
            <a:rect l="l" t="t" r="r" b="b"/>
            <a:pathLst>
              <a:path w="7134997" h="1471593">
                <a:moveTo>
                  <a:pt x="0" y="0"/>
                </a:moveTo>
                <a:lnTo>
                  <a:pt x="7134997" y="0"/>
                </a:lnTo>
                <a:lnTo>
                  <a:pt x="7134997" y="1471593"/>
                </a:lnTo>
                <a:lnTo>
                  <a:pt x="0" y="14715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1564770" y="8008295"/>
            <a:ext cx="5072039" cy="1051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 spc="34">
                <a:solidFill>
                  <a:srgbClr val="FFFFFF"/>
                </a:solidFill>
                <a:latin typeface="Lulu Font TH" panose="020B0604020202020204" charset="-34"/>
                <a:cs typeface="Lulu Font TH" panose="020B0604020202020204" charset="-34"/>
              </a:rPr>
              <a:t>การเดินทางไปแลกเปลี่ยนเรียนรู้ระหว่างสถาบัน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066699" y="7927957"/>
            <a:ext cx="1267098" cy="117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7700" spc="77">
                <a:solidFill>
                  <a:srgbClr val="FFFFFF"/>
                </a:solidFill>
                <a:latin typeface="Lulu Font TH" panose="020B0604020202020204" charset="-34"/>
                <a:cs typeface="Lulu Font TH" panose="020B0604020202020204" charset="-34"/>
              </a:rPr>
              <a:t>04</a:t>
            </a:r>
          </a:p>
        </p:txBody>
      </p:sp>
      <p:sp>
        <p:nvSpPr>
          <p:cNvPr id="18" name="Freeform 18"/>
          <p:cNvSpPr/>
          <p:nvPr/>
        </p:nvSpPr>
        <p:spPr>
          <a:xfrm>
            <a:off x="-775305" y="7555853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-203805" y="9258300"/>
            <a:ext cx="23511186" cy="3086100"/>
            <a:chOff x="0" y="0"/>
            <a:chExt cx="6192247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192247" cy="812800"/>
            </a:xfrm>
            <a:custGeom>
              <a:avLst/>
              <a:gdLst/>
              <a:ahLst/>
              <a:cxnLst/>
              <a:rect l="l" t="t" r="r" b="b"/>
              <a:pathLst>
                <a:path w="6192247" h="812800">
                  <a:moveTo>
                    <a:pt x="0" y="0"/>
                  </a:moveTo>
                  <a:lnTo>
                    <a:pt x="6192247" y="0"/>
                  </a:lnTo>
                  <a:lnTo>
                    <a:pt x="619224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6C26B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Lulu Font TH" panose="020B0604020202020204" charset="-34"/>
                <a:cs typeface="Lulu Font TH" panose="020B0604020202020204" charset="-34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 flipH="1">
            <a:off x="937218" y="3367072"/>
            <a:ext cx="6732985" cy="11464835"/>
          </a:xfrm>
          <a:custGeom>
            <a:avLst/>
            <a:gdLst/>
            <a:ahLst/>
            <a:cxnLst/>
            <a:rect l="l" t="t" r="r" b="b"/>
            <a:pathLst>
              <a:path w="6732985" h="11464835">
                <a:moveTo>
                  <a:pt x="6732985" y="0"/>
                </a:moveTo>
                <a:lnTo>
                  <a:pt x="0" y="0"/>
                </a:lnTo>
                <a:lnTo>
                  <a:pt x="0" y="11464835"/>
                </a:lnTo>
                <a:lnTo>
                  <a:pt x="6732985" y="11464835"/>
                </a:lnTo>
                <a:lnTo>
                  <a:pt x="673298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028700" y="1347754"/>
            <a:ext cx="7652111" cy="897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00"/>
              </a:lnSpc>
            </a:pPr>
            <a:r>
              <a:rPr lang="en-US" sz="7500">
                <a:solidFill>
                  <a:srgbClr val="90594B"/>
                </a:solidFill>
                <a:latin typeface="Lulu Font TH" panose="020B0604020202020204" charset="-34"/>
                <a:cs typeface="Lulu Font TH" panose="020B0604020202020204" charset="-34"/>
              </a:rPr>
              <a:t>กิจกรรมนักศึกษา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47457" y="8730677"/>
            <a:ext cx="19235457" cy="3112647"/>
          </a:xfrm>
          <a:custGeom>
            <a:avLst/>
            <a:gdLst/>
            <a:ahLst/>
            <a:cxnLst/>
            <a:rect l="l" t="t" r="r" b="b"/>
            <a:pathLst>
              <a:path w="19235457" h="3112647">
                <a:moveTo>
                  <a:pt x="0" y="0"/>
                </a:moveTo>
                <a:lnTo>
                  <a:pt x="19235457" y="0"/>
                </a:lnTo>
                <a:lnTo>
                  <a:pt x="19235457" y="3112646"/>
                </a:lnTo>
                <a:lnTo>
                  <a:pt x="0" y="31126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507674" y="125990"/>
            <a:ext cx="7315200" cy="1702705"/>
          </a:xfrm>
          <a:custGeom>
            <a:avLst/>
            <a:gdLst/>
            <a:ahLst/>
            <a:cxnLst/>
            <a:rect l="l" t="t" r="r" b="b"/>
            <a:pathLst>
              <a:path w="7315200" h="1702705">
                <a:moveTo>
                  <a:pt x="0" y="0"/>
                </a:moveTo>
                <a:lnTo>
                  <a:pt x="7315200" y="0"/>
                </a:lnTo>
                <a:lnTo>
                  <a:pt x="7315200" y="1702705"/>
                </a:lnTo>
                <a:lnTo>
                  <a:pt x="0" y="17027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113912" y="384242"/>
            <a:ext cx="13112719" cy="829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5"/>
              </a:lnSpc>
            </a:pPr>
            <a:r>
              <a:rPr lang="en-US" sz="7500">
                <a:solidFill>
                  <a:srgbClr val="90594B"/>
                </a:solidFill>
                <a:latin typeface="Lulu Font TH" panose="020B0604020202020204" charset="-34"/>
                <a:cs typeface="Lulu Font TH" panose="020B0604020202020204" charset="-34"/>
              </a:rPr>
              <a:t>อัตราค่าใช้จ่าย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48667" y="885821"/>
            <a:ext cx="9539243" cy="3722339"/>
            <a:chOff x="0" y="0"/>
            <a:chExt cx="12718992" cy="4963119"/>
          </a:xfrm>
        </p:grpSpPr>
        <p:grpSp>
          <p:nvGrpSpPr>
            <p:cNvPr id="6" name="Group 6"/>
            <p:cNvGrpSpPr/>
            <p:nvPr/>
          </p:nvGrpSpPr>
          <p:grpSpPr>
            <a:xfrm>
              <a:off x="1298376" y="1187940"/>
              <a:ext cx="5972340" cy="1369102"/>
              <a:chOff x="0" y="0"/>
              <a:chExt cx="1772811" cy="4064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772811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772811" h="406400">
                    <a:moveTo>
                      <a:pt x="1569611" y="0"/>
                    </a:moveTo>
                    <a:cubicBezTo>
                      <a:pt x="1681835" y="0"/>
                      <a:pt x="1772811" y="90976"/>
                      <a:pt x="1772811" y="203200"/>
                    </a:cubicBezTo>
                    <a:cubicBezTo>
                      <a:pt x="1772811" y="315424"/>
                      <a:pt x="1681835" y="406400"/>
                      <a:pt x="1569611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BFB666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48803" tIns="48803" rIns="48803" bIns="48803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latin typeface="Lulu Font TH" panose="020B0604020202020204" charset="-34"/>
                  <a:cs typeface="Lulu Font TH" panose="020B0604020202020204" charset="-34"/>
                </a:endParaRPr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0" y="0"/>
              <a:ext cx="3698171" cy="3744983"/>
            </a:xfrm>
            <a:custGeom>
              <a:avLst/>
              <a:gdLst/>
              <a:ahLst/>
              <a:cxnLst/>
              <a:rect l="l" t="t" r="r" b="b"/>
              <a:pathLst>
                <a:path w="3698171" h="3744983">
                  <a:moveTo>
                    <a:pt x="0" y="0"/>
                  </a:moveTo>
                  <a:lnTo>
                    <a:pt x="3698171" y="0"/>
                  </a:lnTo>
                  <a:lnTo>
                    <a:pt x="3698171" y="3744983"/>
                  </a:lnTo>
                  <a:lnTo>
                    <a:pt x="0" y="37449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559488" y="807988"/>
              <a:ext cx="2579194" cy="2129007"/>
            </a:xfrm>
            <a:custGeom>
              <a:avLst/>
              <a:gdLst/>
              <a:ahLst/>
              <a:cxnLst/>
              <a:rect l="l" t="t" r="r" b="b"/>
              <a:pathLst>
                <a:path w="2579194" h="2129007">
                  <a:moveTo>
                    <a:pt x="0" y="0"/>
                  </a:moveTo>
                  <a:lnTo>
                    <a:pt x="2579194" y="0"/>
                  </a:lnTo>
                  <a:lnTo>
                    <a:pt x="2579194" y="2129007"/>
                  </a:lnTo>
                  <a:lnTo>
                    <a:pt x="0" y="2129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4074799" y="1533241"/>
              <a:ext cx="2772034" cy="701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4"/>
                </a:lnSpc>
              </a:pPr>
              <a:r>
                <a:rPr lang="en-US" sz="3436" spc="34">
                  <a:solidFill>
                    <a:srgbClr val="90594B"/>
                  </a:solidFill>
                  <a:latin typeface="Lulu Font TH" panose="020B0604020202020204" charset="-34"/>
                  <a:cs typeface="Lulu Font TH" panose="020B0604020202020204" charset="-34"/>
                </a:rPr>
                <a:t>ค่าเบี้ยเลี้ยง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618300" y="2598027"/>
              <a:ext cx="9100692" cy="23650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28651" lvl="1" indent="-314326" algn="just">
                <a:lnSpc>
                  <a:spcPts val="3494"/>
                </a:lnSpc>
                <a:buFont typeface="Arial"/>
                <a:buChar char="•"/>
              </a:pPr>
              <a:r>
                <a:rPr lang="en-US" sz="2911" spc="29">
                  <a:solidFill>
                    <a:srgbClr val="A95317"/>
                  </a:solidFill>
                  <a:latin typeface="Lulu Font TH" panose="020B0604020202020204" charset="-34"/>
                  <a:cs typeface="Lulu Font TH" panose="020B0604020202020204" charset="-34"/>
                </a:rPr>
                <a:t>ในประเทศ 240 บาท</a:t>
              </a:r>
            </a:p>
            <a:p>
              <a:pPr marL="628651" lvl="1" indent="-314326" algn="just">
                <a:lnSpc>
                  <a:spcPts val="3494"/>
                </a:lnSpc>
                <a:buFont typeface="Arial"/>
                <a:buChar char="•"/>
              </a:pPr>
              <a:r>
                <a:rPr lang="en-US" sz="2911" spc="29">
                  <a:solidFill>
                    <a:srgbClr val="A95317"/>
                  </a:solidFill>
                  <a:latin typeface="Lulu Font TH" panose="020B0604020202020204" charset="-34"/>
                  <a:cs typeface="Lulu Font TH" panose="020B0604020202020204" charset="-34"/>
                </a:rPr>
                <a:t>ต่างประเทศ 2,100 บาท</a:t>
              </a:r>
            </a:p>
            <a:p>
              <a:pPr algn="just">
                <a:lnSpc>
                  <a:spcPts val="3494"/>
                </a:lnSpc>
              </a:pPr>
              <a:r>
                <a:rPr lang="en-US" sz="2911" spc="29">
                  <a:solidFill>
                    <a:srgbClr val="A95317"/>
                  </a:solidFill>
                  <a:latin typeface="Lulu Font TH" panose="020B0604020202020204" charset="-34"/>
                  <a:cs typeface="Lulu Font TH" panose="020B0604020202020204" charset="-34"/>
                </a:rPr>
                <a:t>**การนับ 24 ชม.นับเป็น 1 วัน </a:t>
              </a:r>
            </a:p>
            <a:p>
              <a:pPr algn="just">
                <a:lnSpc>
                  <a:spcPts val="3494"/>
                </a:lnSpc>
              </a:pPr>
              <a:r>
                <a:rPr lang="en-US" sz="2911" spc="29">
                  <a:solidFill>
                    <a:srgbClr val="A95317"/>
                  </a:solidFill>
                  <a:latin typeface="Lulu Font TH" panose="020B0604020202020204" charset="-34"/>
                  <a:cs typeface="Lulu Font TH" panose="020B0604020202020204" charset="-34"/>
                </a:rPr>
                <a:t>**ถ้าไม่ถึง 24 ชม.แต่เกิน 12 ชม.นับเป็น 1 วัน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987911" y="1619392"/>
            <a:ext cx="7051227" cy="2808737"/>
            <a:chOff x="0" y="0"/>
            <a:chExt cx="9401636" cy="3744983"/>
          </a:xfrm>
        </p:grpSpPr>
        <p:grpSp>
          <p:nvGrpSpPr>
            <p:cNvPr id="14" name="Group 14"/>
            <p:cNvGrpSpPr/>
            <p:nvPr/>
          </p:nvGrpSpPr>
          <p:grpSpPr>
            <a:xfrm>
              <a:off x="1849085" y="1187940"/>
              <a:ext cx="5183696" cy="1369102"/>
              <a:chOff x="0" y="0"/>
              <a:chExt cx="1538712" cy="4064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538712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538712" h="406400">
                    <a:moveTo>
                      <a:pt x="1335512" y="0"/>
                    </a:moveTo>
                    <a:cubicBezTo>
                      <a:pt x="1447736" y="0"/>
                      <a:pt x="1538712" y="90976"/>
                      <a:pt x="1538712" y="203200"/>
                    </a:cubicBezTo>
                    <a:cubicBezTo>
                      <a:pt x="1538712" y="315424"/>
                      <a:pt x="1447736" y="406400"/>
                      <a:pt x="133551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BFB666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48803" tIns="48803" rIns="48803" bIns="48803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latin typeface="Lulu Font TH" panose="020B0604020202020204" charset="-34"/>
                  <a:cs typeface="Lulu Font TH" panose="020B0604020202020204" charset="-34"/>
                </a:endParaRPr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0" y="0"/>
              <a:ext cx="3698171" cy="3744983"/>
            </a:xfrm>
            <a:custGeom>
              <a:avLst/>
              <a:gdLst/>
              <a:ahLst/>
              <a:cxnLst/>
              <a:rect l="l" t="t" r="r" b="b"/>
              <a:pathLst>
                <a:path w="3698171" h="3744983">
                  <a:moveTo>
                    <a:pt x="0" y="0"/>
                  </a:moveTo>
                  <a:lnTo>
                    <a:pt x="3698171" y="0"/>
                  </a:lnTo>
                  <a:lnTo>
                    <a:pt x="3698171" y="3744983"/>
                  </a:lnTo>
                  <a:lnTo>
                    <a:pt x="0" y="37449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140530" y="554808"/>
              <a:ext cx="1676194" cy="2382187"/>
            </a:xfrm>
            <a:custGeom>
              <a:avLst/>
              <a:gdLst/>
              <a:ahLst/>
              <a:cxnLst/>
              <a:rect l="l" t="t" r="r" b="b"/>
              <a:pathLst>
                <a:path w="1676194" h="2382187">
                  <a:moveTo>
                    <a:pt x="0" y="0"/>
                  </a:moveTo>
                  <a:lnTo>
                    <a:pt x="1676193" y="0"/>
                  </a:lnTo>
                  <a:lnTo>
                    <a:pt x="1676193" y="2382187"/>
                  </a:lnTo>
                  <a:lnTo>
                    <a:pt x="0" y="2382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3652965" y="1523336"/>
              <a:ext cx="3240907" cy="6983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8"/>
                </a:lnSpc>
              </a:pPr>
              <a:r>
                <a:rPr lang="en-US" sz="3440" spc="34">
                  <a:solidFill>
                    <a:srgbClr val="90594B"/>
                  </a:solidFill>
                  <a:latin typeface="Lulu Font TH" panose="020B0604020202020204" charset="-34"/>
                  <a:cs typeface="Lulu Font TH" panose="020B0604020202020204" charset="-34"/>
                </a:rPr>
                <a:t>ค่าแท็กซี่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3652965" y="2868739"/>
              <a:ext cx="5748672" cy="584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28269" lvl="1" indent="-314134" algn="just">
                <a:lnSpc>
                  <a:spcPts val="3491"/>
                </a:lnSpc>
                <a:buFont typeface="Arial"/>
                <a:buChar char="•"/>
              </a:pPr>
              <a:r>
                <a:rPr lang="en-US" sz="2910" spc="29">
                  <a:solidFill>
                    <a:srgbClr val="A95317"/>
                  </a:solidFill>
                  <a:latin typeface="Lulu Font TH" panose="020B0604020202020204" charset="-34"/>
                  <a:cs typeface="Lulu Font TH" panose="020B0604020202020204" charset="-34"/>
                </a:rPr>
                <a:t>เที่ยวละ 200บาท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48667" y="4869124"/>
            <a:ext cx="6398366" cy="2880160"/>
            <a:chOff x="0" y="0"/>
            <a:chExt cx="8531155" cy="3840214"/>
          </a:xfrm>
        </p:grpSpPr>
        <p:grpSp>
          <p:nvGrpSpPr>
            <p:cNvPr id="22" name="Group 22"/>
            <p:cNvGrpSpPr/>
            <p:nvPr/>
          </p:nvGrpSpPr>
          <p:grpSpPr>
            <a:xfrm>
              <a:off x="1298376" y="1187940"/>
              <a:ext cx="5972340" cy="1369102"/>
              <a:chOff x="0" y="0"/>
              <a:chExt cx="1772811" cy="4064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772811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772811" h="406400">
                    <a:moveTo>
                      <a:pt x="1569611" y="0"/>
                    </a:moveTo>
                    <a:cubicBezTo>
                      <a:pt x="1681835" y="0"/>
                      <a:pt x="1772811" y="90976"/>
                      <a:pt x="1772811" y="203200"/>
                    </a:cubicBezTo>
                    <a:cubicBezTo>
                      <a:pt x="1772811" y="315424"/>
                      <a:pt x="1681835" y="406400"/>
                      <a:pt x="1569611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BFB666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48803" tIns="48803" rIns="48803" bIns="48803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latin typeface="Lulu Font TH" panose="020B0604020202020204" charset="-34"/>
                  <a:cs typeface="Lulu Font TH" panose="020B0604020202020204" charset="-34"/>
                </a:endParaRPr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0" y="0"/>
              <a:ext cx="3698171" cy="3744983"/>
            </a:xfrm>
            <a:custGeom>
              <a:avLst/>
              <a:gdLst/>
              <a:ahLst/>
              <a:cxnLst/>
              <a:rect l="l" t="t" r="r" b="b"/>
              <a:pathLst>
                <a:path w="3698171" h="3744983">
                  <a:moveTo>
                    <a:pt x="0" y="0"/>
                  </a:moveTo>
                  <a:lnTo>
                    <a:pt x="3698171" y="0"/>
                  </a:lnTo>
                  <a:lnTo>
                    <a:pt x="3698171" y="3744983"/>
                  </a:lnTo>
                  <a:lnTo>
                    <a:pt x="0" y="37449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494795" y="1016056"/>
              <a:ext cx="2643887" cy="1466156"/>
            </a:xfrm>
            <a:custGeom>
              <a:avLst/>
              <a:gdLst/>
              <a:ahLst/>
              <a:cxnLst/>
              <a:rect l="l" t="t" r="r" b="b"/>
              <a:pathLst>
                <a:path w="2643887" h="1466156">
                  <a:moveTo>
                    <a:pt x="0" y="0"/>
                  </a:moveTo>
                  <a:lnTo>
                    <a:pt x="2643887" y="0"/>
                  </a:lnTo>
                  <a:lnTo>
                    <a:pt x="2643887" y="1466155"/>
                  </a:lnTo>
                  <a:lnTo>
                    <a:pt x="0" y="1466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3888283" y="1529667"/>
              <a:ext cx="2641049" cy="701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4"/>
                </a:lnSpc>
              </a:pPr>
              <a:r>
                <a:rPr lang="en-US" sz="3436" spc="34">
                  <a:solidFill>
                    <a:srgbClr val="90594B"/>
                  </a:solidFill>
                  <a:latin typeface="Lulu Font TH" panose="020B0604020202020204" charset="-34"/>
                  <a:cs typeface="Lulu Font TH" panose="020B0604020202020204" charset="-34"/>
                </a:rPr>
                <a:t>ค่าที่พัก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698171" y="2671889"/>
              <a:ext cx="4832984" cy="116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28269" lvl="1" indent="-314134" algn="just">
                <a:lnSpc>
                  <a:spcPts val="3491"/>
                </a:lnSpc>
                <a:buFont typeface="Arial"/>
                <a:buChar char="•"/>
              </a:pPr>
              <a:r>
                <a:rPr lang="en-US" sz="2910" spc="29">
                  <a:solidFill>
                    <a:srgbClr val="A95317"/>
                  </a:solidFill>
                  <a:latin typeface="Lulu Font TH" panose="020B0604020202020204" charset="-34"/>
                  <a:cs typeface="Lulu Font TH" panose="020B0604020202020204" charset="-34"/>
                </a:rPr>
                <a:t>คืนละ 1,500 บาท ให้พักรวมกัน 2 คน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987911" y="4869124"/>
            <a:ext cx="7297596" cy="4140377"/>
            <a:chOff x="0" y="0"/>
            <a:chExt cx="9730128" cy="5520504"/>
          </a:xfrm>
        </p:grpSpPr>
        <p:grpSp>
          <p:nvGrpSpPr>
            <p:cNvPr id="30" name="Group 30"/>
            <p:cNvGrpSpPr/>
            <p:nvPr/>
          </p:nvGrpSpPr>
          <p:grpSpPr>
            <a:xfrm>
              <a:off x="1849085" y="1187940"/>
              <a:ext cx="5183696" cy="1369102"/>
              <a:chOff x="0" y="0"/>
              <a:chExt cx="1538712" cy="4064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538712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538712" h="406400">
                    <a:moveTo>
                      <a:pt x="1335512" y="0"/>
                    </a:moveTo>
                    <a:cubicBezTo>
                      <a:pt x="1447736" y="0"/>
                      <a:pt x="1538712" y="90976"/>
                      <a:pt x="1538712" y="203200"/>
                    </a:cubicBezTo>
                    <a:cubicBezTo>
                      <a:pt x="1538712" y="315424"/>
                      <a:pt x="1447736" y="406400"/>
                      <a:pt x="133551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BFB666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48803" tIns="48803" rIns="48803" bIns="48803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latin typeface="Lulu Font TH" panose="020B0604020202020204" charset="-34"/>
                  <a:cs typeface="Lulu Font TH" panose="020B0604020202020204" charset="-34"/>
                </a:endParaRPr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0" y="0"/>
              <a:ext cx="3698171" cy="3744983"/>
            </a:xfrm>
            <a:custGeom>
              <a:avLst/>
              <a:gdLst/>
              <a:ahLst/>
              <a:cxnLst/>
              <a:rect l="l" t="t" r="r" b="b"/>
              <a:pathLst>
                <a:path w="3698171" h="3744983">
                  <a:moveTo>
                    <a:pt x="0" y="0"/>
                  </a:moveTo>
                  <a:lnTo>
                    <a:pt x="3698171" y="0"/>
                  </a:lnTo>
                  <a:lnTo>
                    <a:pt x="3698171" y="3744983"/>
                  </a:lnTo>
                  <a:lnTo>
                    <a:pt x="0" y="37449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077692" y="662074"/>
              <a:ext cx="1917178" cy="2174119"/>
            </a:xfrm>
            <a:custGeom>
              <a:avLst/>
              <a:gdLst/>
              <a:ahLst/>
              <a:cxnLst/>
              <a:rect l="l" t="t" r="r" b="b"/>
              <a:pathLst>
                <a:path w="1917178" h="2174119">
                  <a:moveTo>
                    <a:pt x="0" y="0"/>
                  </a:moveTo>
                  <a:lnTo>
                    <a:pt x="1917178" y="0"/>
                  </a:lnTo>
                  <a:lnTo>
                    <a:pt x="1917178" y="2174119"/>
                  </a:lnTo>
                  <a:lnTo>
                    <a:pt x="0" y="2174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3890583" y="1523336"/>
              <a:ext cx="2643662" cy="6983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8"/>
                </a:lnSpc>
              </a:pPr>
              <a:r>
                <a:rPr lang="en-US" sz="3440" spc="34">
                  <a:solidFill>
                    <a:srgbClr val="90594B"/>
                  </a:solidFill>
                  <a:latin typeface="Lulu Font TH" panose="020B0604020202020204" charset="-34"/>
                  <a:cs typeface="Lulu Font TH" panose="020B0604020202020204" charset="-34"/>
                </a:rPr>
                <a:t>ค่าพาหนะ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3338363" y="2557042"/>
              <a:ext cx="6391765" cy="29634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28269" lvl="1" indent="-314134" algn="just">
                <a:lnSpc>
                  <a:spcPts val="3491"/>
                </a:lnSpc>
                <a:buFont typeface="Arial"/>
                <a:buChar char="•"/>
              </a:pPr>
              <a:r>
                <a:rPr lang="en-US" sz="2910" spc="29">
                  <a:solidFill>
                    <a:srgbClr val="A95317"/>
                  </a:solidFill>
                  <a:latin typeface="Lulu Font TH" panose="020B0604020202020204" charset="-34"/>
                  <a:cs typeface="Lulu Font TH" panose="020B0604020202020204" charset="-34"/>
                </a:rPr>
                <a:t>เบิกตามจ่ายจริง</a:t>
              </a:r>
            </a:p>
            <a:p>
              <a:pPr marL="628269" lvl="1" indent="-314134" algn="just">
                <a:lnSpc>
                  <a:spcPts val="3491"/>
                </a:lnSpc>
                <a:buFont typeface="Arial"/>
                <a:buChar char="•"/>
              </a:pPr>
              <a:r>
                <a:rPr lang="en-US" sz="2910" spc="29">
                  <a:solidFill>
                    <a:srgbClr val="A95317"/>
                  </a:solidFill>
                  <a:latin typeface="Lulu Font TH" panose="020B0604020202020204" charset="-34"/>
                  <a:cs typeface="Lulu Font TH" panose="020B0604020202020204" charset="-34"/>
                </a:rPr>
                <a:t>กรณีเดินทางโดยเครื่องบิน ขึ้นอยู่กับดุลยพินิจของคณบดีแต่ต้องไม่เกินอัตรารถไฟ1,600 บาท</a:t>
              </a:r>
            </a:p>
          </p:txBody>
        </p:sp>
      </p:grpSp>
      <p:sp>
        <p:nvSpPr>
          <p:cNvPr id="37" name="Freeform 37"/>
          <p:cNvSpPr/>
          <p:nvPr/>
        </p:nvSpPr>
        <p:spPr>
          <a:xfrm>
            <a:off x="6701152" y="7171648"/>
            <a:ext cx="5636328" cy="3115352"/>
          </a:xfrm>
          <a:custGeom>
            <a:avLst/>
            <a:gdLst/>
            <a:ahLst/>
            <a:cxnLst/>
            <a:rect l="l" t="t" r="r" b="b"/>
            <a:pathLst>
              <a:path w="5636328" h="3115352">
                <a:moveTo>
                  <a:pt x="0" y="0"/>
                </a:moveTo>
                <a:lnTo>
                  <a:pt x="5636327" y="0"/>
                </a:lnTo>
                <a:lnTo>
                  <a:pt x="5636327" y="3115352"/>
                </a:lnTo>
                <a:lnTo>
                  <a:pt x="0" y="311535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02022" y="7847189"/>
            <a:ext cx="7315200" cy="2822222"/>
          </a:xfrm>
          <a:custGeom>
            <a:avLst/>
            <a:gdLst/>
            <a:ahLst/>
            <a:cxnLst/>
            <a:rect l="l" t="t" r="r" b="b"/>
            <a:pathLst>
              <a:path w="7315200" h="2822222">
                <a:moveTo>
                  <a:pt x="0" y="0"/>
                </a:moveTo>
                <a:lnTo>
                  <a:pt x="7315200" y="0"/>
                </a:lnTo>
                <a:lnTo>
                  <a:pt x="7315200" y="2822222"/>
                </a:lnTo>
                <a:lnTo>
                  <a:pt x="0" y="2822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82360" y="681465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66400" y="1449287"/>
            <a:ext cx="10521305" cy="8933544"/>
          </a:xfrm>
          <a:custGeom>
            <a:avLst/>
            <a:gdLst/>
            <a:ahLst/>
            <a:cxnLst/>
            <a:rect l="l" t="t" r="r" b="b"/>
            <a:pathLst>
              <a:path w="10521305" h="8933544">
                <a:moveTo>
                  <a:pt x="0" y="0"/>
                </a:moveTo>
                <a:lnTo>
                  <a:pt x="10521305" y="0"/>
                </a:lnTo>
                <a:lnTo>
                  <a:pt x="10521305" y="8933544"/>
                </a:lnTo>
                <a:lnTo>
                  <a:pt x="0" y="89335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5124450"/>
            <a:ext cx="7791038" cy="3920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4"/>
              </a:lnSpc>
            </a:pPr>
            <a:r>
              <a:rPr lang="en-US" sz="3499">
                <a:solidFill>
                  <a:srgbClr val="90594B"/>
                </a:solidFill>
                <a:latin typeface="Lulu Font TH" panose="020B0604020202020204" charset="-34"/>
                <a:cs typeface="Lulu Font TH" panose="020B0604020202020204" charset="-34"/>
              </a:rPr>
              <a:t>**เฉลี่ย คนละ ไม่เกิน 1,190 บาท/1 วัน</a:t>
            </a:r>
          </a:p>
          <a:p>
            <a:pPr algn="ctr">
              <a:lnSpc>
                <a:spcPts val="4444"/>
              </a:lnSpc>
            </a:pPr>
            <a:r>
              <a:rPr lang="en-US" sz="3499">
                <a:solidFill>
                  <a:srgbClr val="90594B"/>
                </a:solidFill>
                <a:latin typeface="Lulu Font TH" panose="020B0604020202020204" charset="-34"/>
                <a:cs typeface="Lulu Font TH" panose="020B0604020202020204" charset="-34"/>
              </a:rPr>
              <a:t>จาก</a:t>
            </a:r>
          </a:p>
          <a:p>
            <a:pPr algn="ctr">
              <a:lnSpc>
                <a:spcPts val="4444"/>
              </a:lnSpc>
            </a:pPr>
            <a:r>
              <a:rPr lang="en-US" sz="3499">
                <a:solidFill>
                  <a:srgbClr val="90594B"/>
                </a:solidFill>
                <a:latin typeface="Lulu Font TH" panose="020B0604020202020204" charset="-34"/>
                <a:cs typeface="Lulu Font TH" panose="020B0604020202020204" charset="-34"/>
              </a:rPr>
              <a:t>เบี้ยเลี้ยง 240 บาท</a:t>
            </a:r>
          </a:p>
          <a:p>
            <a:pPr algn="ctr">
              <a:lnSpc>
                <a:spcPts val="4444"/>
              </a:lnSpc>
            </a:pPr>
            <a:r>
              <a:rPr lang="en-US" sz="3499">
                <a:solidFill>
                  <a:srgbClr val="90594B"/>
                </a:solidFill>
                <a:latin typeface="Lulu Font TH" panose="020B0604020202020204" charset="-34"/>
                <a:cs typeface="Lulu Font TH" panose="020B0604020202020204" charset="-34"/>
              </a:rPr>
              <a:t>ค่าที่พัก 750 บาท</a:t>
            </a:r>
          </a:p>
          <a:p>
            <a:pPr algn="ctr">
              <a:lnSpc>
                <a:spcPts val="4444"/>
              </a:lnSpc>
            </a:pPr>
            <a:r>
              <a:rPr lang="en-US" sz="3499">
                <a:solidFill>
                  <a:srgbClr val="90594B"/>
                </a:solidFill>
                <a:latin typeface="Lulu Font TH" panose="020B0604020202020204" charset="-34"/>
                <a:cs typeface="Lulu Font TH" panose="020B0604020202020204" charset="-34"/>
              </a:rPr>
              <a:t>ค่าแท็กซี่ 200 บาท</a:t>
            </a:r>
          </a:p>
          <a:p>
            <a:pPr algn="ctr">
              <a:lnSpc>
                <a:spcPts val="4444"/>
              </a:lnSpc>
            </a:pPr>
            <a:r>
              <a:rPr lang="en-US" sz="3499">
                <a:solidFill>
                  <a:srgbClr val="90594B"/>
                </a:solidFill>
                <a:latin typeface="Lulu Font TH" panose="020B0604020202020204" charset="-34"/>
                <a:cs typeface="Lulu Font TH" panose="020B0604020202020204" charset="-34"/>
              </a:rPr>
              <a:t>และ</a:t>
            </a:r>
          </a:p>
          <a:p>
            <a:pPr algn="ctr">
              <a:lnSpc>
                <a:spcPts val="4444"/>
              </a:lnSpc>
            </a:pPr>
            <a:r>
              <a:rPr lang="en-US" sz="3499">
                <a:solidFill>
                  <a:srgbClr val="90594B"/>
                </a:solidFill>
                <a:latin typeface="Lulu Font TH" panose="020B0604020202020204" charset="-34"/>
                <a:cs typeface="Lulu Font TH" panose="020B0604020202020204" charset="-34"/>
              </a:rPr>
              <a:t>ค่าพาหนะ ไป-กลับ 3,200 บาท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79944" y="511362"/>
            <a:ext cx="10180940" cy="2190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25"/>
              </a:lnSpc>
            </a:pPr>
            <a:r>
              <a:rPr lang="en-US" sz="7500">
                <a:solidFill>
                  <a:srgbClr val="90594B"/>
                </a:solidFill>
                <a:latin typeface="Lulu Font TH" panose="020B0604020202020204" charset="-34"/>
                <a:cs typeface="Lulu Font TH" panose="020B0604020202020204" charset="-34"/>
              </a:rPr>
              <a:t>อัตราค่าใช้จ่าย</a:t>
            </a:r>
          </a:p>
          <a:p>
            <a:pPr>
              <a:lnSpc>
                <a:spcPts val="8625"/>
              </a:lnSpc>
            </a:pPr>
            <a:r>
              <a:rPr lang="en-US" sz="7500">
                <a:solidFill>
                  <a:srgbClr val="90594B"/>
                </a:solidFill>
                <a:latin typeface="Lulu Font TH" panose="020B0604020202020204" charset="-34"/>
                <a:cs typeface="Lulu Font TH" panose="020B0604020202020204" charset="-34"/>
              </a:rPr>
              <a:t>กรณีจ้างเหมาบริการ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79944" y="2854756"/>
            <a:ext cx="8494049" cy="2207024"/>
            <a:chOff x="0" y="0"/>
            <a:chExt cx="11325399" cy="2942699"/>
          </a:xfrm>
        </p:grpSpPr>
        <p:sp>
          <p:nvSpPr>
            <p:cNvPr id="8" name="Freeform 8"/>
            <p:cNvSpPr/>
            <p:nvPr/>
          </p:nvSpPr>
          <p:spPr>
            <a:xfrm>
              <a:off x="163437" y="0"/>
              <a:ext cx="11161962" cy="2942699"/>
            </a:xfrm>
            <a:custGeom>
              <a:avLst/>
              <a:gdLst/>
              <a:ahLst/>
              <a:cxnLst/>
              <a:rect l="l" t="t" r="r" b="b"/>
              <a:pathLst>
                <a:path w="11161962" h="2942699">
                  <a:moveTo>
                    <a:pt x="0" y="0"/>
                  </a:moveTo>
                  <a:lnTo>
                    <a:pt x="11161962" y="0"/>
                  </a:lnTo>
                  <a:lnTo>
                    <a:pt x="11161962" y="2942699"/>
                  </a:lnTo>
                  <a:lnTo>
                    <a:pt x="0" y="2942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0" y="719237"/>
              <a:ext cx="11279371" cy="1479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FFFFFF"/>
                  </a:solidFill>
                  <a:latin typeface="Lulu Font TH" panose="020B0604020202020204" charset="-34"/>
                  <a:cs typeface="Lulu Font TH" panose="020B0604020202020204" charset="-34"/>
                </a:rPr>
                <a:t>**จ้างเหมาบริการจากบริษัทที่มีใบอนุญาตดำเนินกิจการนำเที่ยว กิจการทัวร์ เกี่ยวกับการเดินทาง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22793" y="2673358"/>
            <a:ext cx="3523154" cy="6167447"/>
          </a:xfrm>
          <a:custGeom>
            <a:avLst/>
            <a:gdLst/>
            <a:ahLst/>
            <a:cxnLst/>
            <a:rect l="l" t="t" r="r" b="b"/>
            <a:pathLst>
              <a:path w="3523154" h="6167447">
                <a:moveTo>
                  <a:pt x="0" y="0"/>
                </a:moveTo>
                <a:lnTo>
                  <a:pt x="3523154" y="0"/>
                </a:lnTo>
                <a:lnTo>
                  <a:pt x="3523154" y="6167448"/>
                </a:lnTo>
                <a:lnTo>
                  <a:pt x="0" y="6167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272278" y="168562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07256" y="389201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7"/>
                </a:lnTo>
                <a:lnTo>
                  <a:pt x="0" y="25047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88189" y="114081"/>
            <a:ext cx="14276667" cy="200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5"/>
              </a:lnSpc>
            </a:pPr>
            <a:r>
              <a:rPr lang="en-US" sz="7500">
                <a:solidFill>
                  <a:srgbClr val="90594B"/>
                </a:solidFill>
                <a:latin typeface="Lulu Font TH" panose="020B0604020202020204" charset="-34"/>
                <a:cs typeface="Lulu Font TH" panose="020B0604020202020204" charset="-34"/>
              </a:rPr>
              <a:t>เอกสารประกอบการเบิกจ่าย</a:t>
            </a:r>
          </a:p>
          <a:p>
            <a:pPr algn="ctr">
              <a:lnSpc>
                <a:spcPts val="7725"/>
              </a:lnSpc>
            </a:pPr>
            <a:r>
              <a:rPr lang="en-US" sz="7500">
                <a:solidFill>
                  <a:srgbClr val="90594B"/>
                </a:solidFill>
                <a:latin typeface="Lulu Font TH" panose="020B0604020202020204" charset="-34"/>
                <a:cs typeface="Lulu Font TH" panose="020B0604020202020204" charset="-34"/>
              </a:rPr>
              <a:t>ค่าใช้จ่ายสำหรับศึกษาดูงาน</a:t>
            </a:r>
          </a:p>
        </p:txBody>
      </p:sp>
      <p:sp>
        <p:nvSpPr>
          <p:cNvPr id="6" name="Freeform 6"/>
          <p:cNvSpPr/>
          <p:nvPr/>
        </p:nvSpPr>
        <p:spPr>
          <a:xfrm>
            <a:off x="1231784" y="6305740"/>
            <a:ext cx="2705522" cy="4133437"/>
          </a:xfrm>
          <a:custGeom>
            <a:avLst/>
            <a:gdLst/>
            <a:ahLst/>
            <a:cxnLst/>
            <a:rect l="l" t="t" r="r" b="b"/>
            <a:pathLst>
              <a:path w="2705522" h="4133437">
                <a:moveTo>
                  <a:pt x="0" y="0"/>
                </a:moveTo>
                <a:lnTo>
                  <a:pt x="2705522" y="0"/>
                </a:lnTo>
                <a:lnTo>
                  <a:pt x="2705522" y="4133437"/>
                </a:lnTo>
                <a:lnTo>
                  <a:pt x="0" y="41334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47457" y="8882854"/>
            <a:ext cx="19235457" cy="3112647"/>
          </a:xfrm>
          <a:custGeom>
            <a:avLst/>
            <a:gdLst/>
            <a:ahLst/>
            <a:cxnLst/>
            <a:rect l="l" t="t" r="r" b="b"/>
            <a:pathLst>
              <a:path w="19235457" h="3112647">
                <a:moveTo>
                  <a:pt x="19235457" y="0"/>
                </a:moveTo>
                <a:lnTo>
                  <a:pt x="0" y="0"/>
                </a:lnTo>
                <a:lnTo>
                  <a:pt x="0" y="3112647"/>
                </a:lnTo>
                <a:lnTo>
                  <a:pt x="19235457" y="3112647"/>
                </a:lnTo>
                <a:lnTo>
                  <a:pt x="1923545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653239" y="5537151"/>
            <a:ext cx="2705522" cy="4133437"/>
          </a:xfrm>
          <a:custGeom>
            <a:avLst/>
            <a:gdLst/>
            <a:ahLst/>
            <a:cxnLst/>
            <a:rect l="l" t="t" r="r" b="b"/>
            <a:pathLst>
              <a:path w="2705522" h="4133437">
                <a:moveTo>
                  <a:pt x="0" y="0"/>
                </a:moveTo>
                <a:lnTo>
                  <a:pt x="2705522" y="0"/>
                </a:lnTo>
                <a:lnTo>
                  <a:pt x="2705522" y="4133437"/>
                </a:lnTo>
                <a:lnTo>
                  <a:pt x="0" y="41334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7161252"/>
            <a:ext cx="3417472" cy="3277926"/>
          </a:xfrm>
          <a:custGeom>
            <a:avLst/>
            <a:gdLst/>
            <a:ahLst/>
            <a:cxnLst/>
            <a:rect l="l" t="t" r="r" b="b"/>
            <a:pathLst>
              <a:path w="3417472" h="3277926">
                <a:moveTo>
                  <a:pt x="0" y="0"/>
                </a:moveTo>
                <a:lnTo>
                  <a:pt x="3417472" y="0"/>
                </a:lnTo>
                <a:lnTo>
                  <a:pt x="3417472" y="3277925"/>
                </a:lnTo>
                <a:lnTo>
                  <a:pt x="0" y="3277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03342" y="7603869"/>
            <a:ext cx="2810788" cy="1000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300" spc="33">
                <a:solidFill>
                  <a:srgbClr val="FFFFFF"/>
                </a:solidFill>
                <a:latin typeface="Lulu Font TH" panose="020B0604020202020204" charset="-34"/>
                <a:cs typeface="Lulu Font TH" panose="020B0604020202020204" charset="-34"/>
              </a:rPr>
              <a:t>เอกสารที่ใช้ในการเบิกจ่าย</a:t>
            </a:r>
          </a:p>
        </p:txBody>
      </p:sp>
      <p:sp>
        <p:nvSpPr>
          <p:cNvPr id="11" name="Freeform 11"/>
          <p:cNvSpPr/>
          <p:nvPr/>
        </p:nvSpPr>
        <p:spPr>
          <a:xfrm>
            <a:off x="0" y="9670588"/>
            <a:ext cx="1597740" cy="616412"/>
          </a:xfrm>
          <a:custGeom>
            <a:avLst/>
            <a:gdLst/>
            <a:ahLst/>
            <a:cxnLst/>
            <a:rect l="l" t="t" r="r" b="b"/>
            <a:pathLst>
              <a:path w="1597740" h="616412">
                <a:moveTo>
                  <a:pt x="0" y="0"/>
                </a:moveTo>
                <a:lnTo>
                  <a:pt x="1597740" y="0"/>
                </a:lnTo>
                <a:lnTo>
                  <a:pt x="1597740" y="616412"/>
                </a:lnTo>
                <a:lnTo>
                  <a:pt x="0" y="6164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845947" y="5970520"/>
            <a:ext cx="7001036" cy="3763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0427" lvl="1" indent="-315214">
              <a:lnSpc>
                <a:spcPts val="3708"/>
              </a:lnSpc>
              <a:buFont typeface="Arial"/>
              <a:buChar char="•"/>
            </a:pPr>
            <a:r>
              <a:rPr lang="en-US" sz="2919" spc="29">
                <a:solidFill>
                  <a:srgbClr val="7B4F37"/>
                </a:solidFill>
                <a:latin typeface="Lulu Font TH" panose="020B0604020202020204" charset="-34"/>
                <a:cs typeface="Lulu Font TH" panose="020B0604020202020204" charset="-34"/>
              </a:rPr>
              <a:t>รายการเดินทาง ส่วนที่1+2</a:t>
            </a:r>
          </a:p>
          <a:p>
            <a:pPr marL="630427" lvl="1" indent="-315214">
              <a:lnSpc>
                <a:spcPts val="3708"/>
              </a:lnSpc>
              <a:buFont typeface="Arial"/>
              <a:buChar char="•"/>
            </a:pPr>
            <a:r>
              <a:rPr lang="en-US" sz="2919" spc="29">
                <a:solidFill>
                  <a:srgbClr val="7B4F37"/>
                </a:solidFill>
                <a:latin typeface="Lulu Font TH" panose="020B0604020202020204" charset="-34"/>
                <a:cs typeface="Lulu Font TH" panose="020B0604020202020204" charset="-34"/>
              </a:rPr>
              <a:t>ค่าพาหนะ </a:t>
            </a:r>
          </a:p>
          <a:p>
            <a:pPr marL="630427" lvl="1" indent="-315214">
              <a:lnSpc>
                <a:spcPts val="3708"/>
              </a:lnSpc>
              <a:buFont typeface="Arial"/>
              <a:buChar char="•"/>
            </a:pPr>
            <a:r>
              <a:rPr lang="en-US" sz="2919" spc="29">
                <a:solidFill>
                  <a:srgbClr val="7B4F37"/>
                </a:solidFill>
                <a:latin typeface="Lulu Font TH" panose="020B0604020202020204" charset="-34"/>
                <a:cs typeface="Lulu Font TH" panose="020B0604020202020204" charset="-34"/>
              </a:rPr>
              <a:t>ค่าตั๋วเครื่องแนบใบเสร็จรับ +Itiaeray  (รายละเอียดการเดินทาง)</a:t>
            </a:r>
          </a:p>
          <a:p>
            <a:pPr marL="630427" lvl="1" indent="-315214">
              <a:lnSpc>
                <a:spcPts val="3708"/>
              </a:lnSpc>
              <a:buFont typeface="Arial"/>
              <a:buChar char="•"/>
            </a:pPr>
            <a:r>
              <a:rPr lang="en-US" sz="2919" spc="29">
                <a:solidFill>
                  <a:srgbClr val="7B4F37"/>
                </a:solidFill>
                <a:latin typeface="Lulu Font TH" panose="020B0604020202020204" charset="-34"/>
                <a:cs typeface="Lulu Font TH" panose="020B0604020202020204" charset="-34"/>
              </a:rPr>
              <a:t>ค่าแท็กซี่ แนบใบรับรองแทนใบเสร็จ</a:t>
            </a:r>
          </a:p>
          <a:p>
            <a:pPr marL="630427" lvl="1" indent="-315214">
              <a:lnSpc>
                <a:spcPts val="3708"/>
              </a:lnSpc>
              <a:buFont typeface="Arial"/>
              <a:buChar char="•"/>
            </a:pPr>
            <a:r>
              <a:rPr lang="en-US" sz="2919" spc="29">
                <a:solidFill>
                  <a:srgbClr val="7B4F37"/>
                </a:solidFill>
                <a:latin typeface="Lulu Font TH" panose="020B0604020202020204" charset="-34"/>
                <a:cs typeface="Lulu Font TH" panose="020B0604020202020204" charset="-34"/>
              </a:rPr>
              <a:t>ค่าที่พัก แนบใบเสร็จ+Folioรายชื่อผู้เข้าพัก</a:t>
            </a:r>
          </a:p>
          <a:p>
            <a:pPr marL="630427" lvl="1" indent="-315214">
              <a:lnSpc>
                <a:spcPts val="3708"/>
              </a:lnSpc>
              <a:buFont typeface="Arial"/>
              <a:buChar char="•"/>
            </a:pPr>
            <a:r>
              <a:rPr lang="en-US" sz="2919" spc="29">
                <a:solidFill>
                  <a:srgbClr val="7B4F37"/>
                </a:solidFill>
                <a:latin typeface="Lulu Font TH" panose="020B0604020202020204" charset="-34"/>
                <a:cs typeface="Lulu Font TH" panose="020B0604020202020204" charset="-34"/>
              </a:rPr>
              <a:t>ค่าใช้จ่ายอื่นๆ เช่น ค่าซ่อมรถ ค่าปะยาง </a:t>
            </a:r>
          </a:p>
          <a:p>
            <a:pPr>
              <a:lnSpc>
                <a:spcPts val="3936"/>
              </a:lnSpc>
            </a:pPr>
            <a:endParaRPr lang="en-US" sz="2919" spc="29">
              <a:solidFill>
                <a:srgbClr val="7B4F37"/>
              </a:solidFill>
              <a:latin typeface="Lulu Font TH" panose="020B0604020202020204" charset="-34"/>
              <a:cs typeface="Lulu Font TH" panose="020B0604020202020204" charset="-34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3538524" y="4588747"/>
            <a:ext cx="3650067" cy="948404"/>
            <a:chOff x="0" y="0"/>
            <a:chExt cx="4866756" cy="1264538"/>
          </a:xfrm>
        </p:grpSpPr>
        <p:sp>
          <p:nvSpPr>
            <p:cNvPr id="14" name="Freeform 14"/>
            <p:cNvSpPr/>
            <p:nvPr/>
          </p:nvSpPr>
          <p:spPr>
            <a:xfrm>
              <a:off x="70232" y="0"/>
              <a:ext cx="4796524" cy="1264538"/>
            </a:xfrm>
            <a:custGeom>
              <a:avLst/>
              <a:gdLst/>
              <a:ahLst/>
              <a:cxnLst/>
              <a:rect l="l" t="t" r="r" b="b"/>
              <a:pathLst>
                <a:path w="4796524" h="1264538">
                  <a:moveTo>
                    <a:pt x="0" y="0"/>
                  </a:moveTo>
                  <a:lnTo>
                    <a:pt x="4796524" y="0"/>
                  </a:lnTo>
                  <a:lnTo>
                    <a:pt x="4796524" y="1264538"/>
                  </a:lnTo>
                  <a:lnTo>
                    <a:pt x="0" y="1264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0" y="286004"/>
              <a:ext cx="4846977" cy="613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FFFFFF"/>
                  </a:solidFill>
                  <a:latin typeface="Lulu Font TH" panose="020B0604020202020204" charset="-34"/>
                  <a:cs typeface="Lulu Font TH" panose="020B0604020202020204" charset="-34"/>
                </a:rPr>
                <a:t>ขออนุมัติเดินทาง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 rot="60000">
            <a:off x="3546522" y="7392276"/>
            <a:ext cx="3650067" cy="948404"/>
            <a:chOff x="0" y="0"/>
            <a:chExt cx="4866756" cy="1264538"/>
          </a:xfrm>
        </p:grpSpPr>
        <p:sp>
          <p:nvSpPr>
            <p:cNvPr id="17" name="Freeform 17"/>
            <p:cNvSpPr/>
            <p:nvPr/>
          </p:nvSpPr>
          <p:spPr>
            <a:xfrm>
              <a:off x="70232" y="0"/>
              <a:ext cx="4796524" cy="1264538"/>
            </a:xfrm>
            <a:custGeom>
              <a:avLst/>
              <a:gdLst/>
              <a:ahLst/>
              <a:cxnLst/>
              <a:rect l="l" t="t" r="r" b="b"/>
              <a:pathLst>
                <a:path w="4796524" h="1264538">
                  <a:moveTo>
                    <a:pt x="0" y="0"/>
                  </a:moveTo>
                  <a:lnTo>
                    <a:pt x="4796524" y="0"/>
                  </a:lnTo>
                  <a:lnTo>
                    <a:pt x="4796524" y="1264538"/>
                  </a:lnTo>
                  <a:lnTo>
                    <a:pt x="0" y="1264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0" y="286004"/>
              <a:ext cx="4846977" cy="613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FFFFFF"/>
                  </a:solidFill>
                  <a:latin typeface="Lulu Font TH" panose="020B0604020202020204" charset="-34"/>
                  <a:cs typeface="Lulu Font TH" panose="020B0604020202020204" charset="-34"/>
                </a:rPr>
                <a:t>ใบขออนุมัติเบิกจ่าย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845947" y="3102175"/>
            <a:ext cx="3650067" cy="948404"/>
            <a:chOff x="0" y="0"/>
            <a:chExt cx="4866756" cy="1264538"/>
          </a:xfrm>
        </p:grpSpPr>
        <p:sp>
          <p:nvSpPr>
            <p:cNvPr id="20" name="Freeform 20"/>
            <p:cNvSpPr/>
            <p:nvPr/>
          </p:nvSpPr>
          <p:spPr>
            <a:xfrm>
              <a:off x="70232" y="0"/>
              <a:ext cx="4796524" cy="1264538"/>
            </a:xfrm>
            <a:custGeom>
              <a:avLst/>
              <a:gdLst/>
              <a:ahLst/>
              <a:cxnLst/>
              <a:rect l="l" t="t" r="r" b="b"/>
              <a:pathLst>
                <a:path w="4796524" h="1264538">
                  <a:moveTo>
                    <a:pt x="0" y="0"/>
                  </a:moveTo>
                  <a:lnTo>
                    <a:pt x="4796524" y="0"/>
                  </a:lnTo>
                  <a:lnTo>
                    <a:pt x="4796524" y="1264538"/>
                  </a:lnTo>
                  <a:lnTo>
                    <a:pt x="0" y="1264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0" y="286004"/>
              <a:ext cx="4846977" cy="613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FFFFFF"/>
                  </a:solidFill>
                  <a:latin typeface="Lulu Font TH" panose="020B0604020202020204" charset="-34"/>
                  <a:cs typeface="Lulu Font TH" panose="020B0604020202020204" charset="-34"/>
                </a:rPr>
                <a:t>ใบขออนุมัติงบประมาณ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845947" y="5001945"/>
            <a:ext cx="3650067" cy="948404"/>
            <a:chOff x="0" y="0"/>
            <a:chExt cx="4866756" cy="1264538"/>
          </a:xfrm>
        </p:grpSpPr>
        <p:sp>
          <p:nvSpPr>
            <p:cNvPr id="23" name="Freeform 23"/>
            <p:cNvSpPr/>
            <p:nvPr/>
          </p:nvSpPr>
          <p:spPr>
            <a:xfrm>
              <a:off x="70232" y="0"/>
              <a:ext cx="4796524" cy="1264538"/>
            </a:xfrm>
            <a:custGeom>
              <a:avLst/>
              <a:gdLst/>
              <a:ahLst/>
              <a:cxnLst/>
              <a:rect l="l" t="t" r="r" b="b"/>
              <a:pathLst>
                <a:path w="4796524" h="1264538">
                  <a:moveTo>
                    <a:pt x="0" y="0"/>
                  </a:moveTo>
                  <a:lnTo>
                    <a:pt x="4796524" y="0"/>
                  </a:lnTo>
                  <a:lnTo>
                    <a:pt x="4796524" y="1264538"/>
                  </a:lnTo>
                  <a:lnTo>
                    <a:pt x="0" y="1264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0" y="286004"/>
              <a:ext cx="4846977" cy="613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FFFFFF"/>
                  </a:solidFill>
                  <a:latin typeface="Lulu Font TH" panose="020B0604020202020204" charset="-34"/>
                  <a:cs typeface="Lulu Font TH" panose="020B0604020202020204" charset="-34"/>
                </a:rPr>
                <a:t>เอกสารประกอบการเบิก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734425"/>
            <a:ext cx="19235457" cy="3112647"/>
          </a:xfrm>
          <a:custGeom>
            <a:avLst/>
            <a:gdLst/>
            <a:ahLst/>
            <a:cxnLst/>
            <a:rect l="l" t="t" r="r" b="b"/>
            <a:pathLst>
              <a:path w="19235457" h="3112647">
                <a:moveTo>
                  <a:pt x="0" y="0"/>
                </a:moveTo>
                <a:lnTo>
                  <a:pt x="19235457" y="0"/>
                </a:lnTo>
                <a:lnTo>
                  <a:pt x="19235457" y="3112647"/>
                </a:lnTo>
                <a:lnTo>
                  <a:pt x="0" y="31126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03359" y="1028700"/>
            <a:ext cx="7084641" cy="9104095"/>
          </a:xfrm>
          <a:custGeom>
            <a:avLst/>
            <a:gdLst/>
            <a:ahLst/>
            <a:cxnLst/>
            <a:rect l="l" t="t" r="r" b="b"/>
            <a:pathLst>
              <a:path w="7084641" h="9104095">
                <a:moveTo>
                  <a:pt x="0" y="0"/>
                </a:moveTo>
                <a:lnTo>
                  <a:pt x="7084641" y="0"/>
                </a:lnTo>
                <a:lnTo>
                  <a:pt x="7084641" y="9104095"/>
                </a:lnTo>
                <a:lnTo>
                  <a:pt x="0" y="9104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537165"/>
            <a:ext cx="8942739" cy="8459721"/>
          </a:xfrm>
          <a:custGeom>
            <a:avLst/>
            <a:gdLst/>
            <a:ahLst/>
            <a:cxnLst/>
            <a:rect l="l" t="t" r="r" b="b"/>
            <a:pathLst>
              <a:path w="8942739" h="8459721">
                <a:moveTo>
                  <a:pt x="0" y="0"/>
                </a:moveTo>
                <a:lnTo>
                  <a:pt x="8942739" y="0"/>
                </a:lnTo>
                <a:lnTo>
                  <a:pt x="8942739" y="8459721"/>
                </a:lnTo>
                <a:lnTo>
                  <a:pt x="0" y="84597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68804"/>
            <a:ext cx="8745719" cy="1083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29"/>
              </a:lnSpc>
            </a:pPr>
            <a:r>
              <a:rPr lang="en-US" sz="6999">
                <a:solidFill>
                  <a:srgbClr val="90594B"/>
                </a:solidFill>
                <a:latin typeface="Lulu Font TH" panose="020B0604020202020204" charset="-34"/>
                <a:cs typeface="Lulu Font TH" panose="020B0604020202020204" charset="-34"/>
              </a:rPr>
              <a:t>รายการเดินทางส่วนที่1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28239" y="3917831"/>
            <a:ext cx="2620651" cy="1049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3131"/>
                </a:solidFill>
                <a:latin typeface="Lulu Font TH" panose="020B0604020202020204" charset="-34"/>
                <a:cs typeface="Lulu Font TH" panose="020B0604020202020204" charset="-34"/>
              </a:rPr>
              <a:t>วันที่ รายงานภายใน 7 วัน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3131"/>
                </a:solidFill>
                <a:latin typeface="Lulu Font TH" panose="020B0604020202020204" charset="-34"/>
                <a:cs typeface="Lulu Font TH" panose="020B0604020202020204" charset="-34"/>
              </a:rPr>
              <a:t>หลังจากเดินทางกลับ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78950" y="102359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11234" y="320764"/>
            <a:ext cx="6733295" cy="2305546"/>
          </a:xfrm>
          <a:custGeom>
            <a:avLst/>
            <a:gdLst/>
            <a:ahLst/>
            <a:cxnLst/>
            <a:rect l="l" t="t" r="r" b="b"/>
            <a:pathLst>
              <a:path w="6733295" h="2305546">
                <a:moveTo>
                  <a:pt x="0" y="0"/>
                </a:moveTo>
                <a:lnTo>
                  <a:pt x="6733294" y="0"/>
                </a:lnTo>
                <a:lnTo>
                  <a:pt x="6733294" y="2305546"/>
                </a:lnTo>
                <a:lnTo>
                  <a:pt x="0" y="2305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004736" y="6130724"/>
            <a:ext cx="12822019" cy="3484244"/>
          </a:xfrm>
          <a:custGeom>
            <a:avLst/>
            <a:gdLst/>
            <a:ahLst/>
            <a:cxnLst/>
            <a:rect l="l" t="t" r="r" b="b"/>
            <a:pathLst>
              <a:path w="12822019" h="3484244">
                <a:moveTo>
                  <a:pt x="0" y="0"/>
                </a:moveTo>
                <a:lnTo>
                  <a:pt x="12822019" y="0"/>
                </a:lnTo>
                <a:lnTo>
                  <a:pt x="12822019" y="3484244"/>
                </a:lnTo>
                <a:lnTo>
                  <a:pt x="0" y="3484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38545" y="8855778"/>
            <a:ext cx="13411966" cy="2170300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7" y="0"/>
                </a:lnTo>
                <a:lnTo>
                  <a:pt x="13411967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73421" y="8855778"/>
            <a:ext cx="13411966" cy="2170300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6" y="0"/>
                </a:lnTo>
                <a:lnTo>
                  <a:pt x="13411966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8650" y="1657011"/>
            <a:ext cx="14616537" cy="7763425"/>
          </a:xfrm>
          <a:custGeom>
            <a:avLst/>
            <a:gdLst/>
            <a:ahLst/>
            <a:cxnLst/>
            <a:rect l="l" t="t" r="r" b="b"/>
            <a:pathLst>
              <a:path w="14616537" h="7763425">
                <a:moveTo>
                  <a:pt x="0" y="0"/>
                </a:moveTo>
                <a:lnTo>
                  <a:pt x="14616536" y="0"/>
                </a:lnTo>
                <a:lnTo>
                  <a:pt x="14616536" y="7763425"/>
                </a:lnTo>
                <a:lnTo>
                  <a:pt x="0" y="77634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577939"/>
            <a:ext cx="8918515" cy="829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25"/>
              </a:lnSpc>
            </a:pPr>
            <a:r>
              <a:rPr lang="en-US" sz="7500">
                <a:solidFill>
                  <a:srgbClr val="90594B"/>
                </a:solidFill>
                <a:latin typeface="Lulu Font TH" panose="020B0604020202020204" charset="-34"/>
                <a:cs typeface="Lulu Font TH" panose="020B0604020202020204" charset="-34"/>
              </a:rPr>
              <a:t>รายการเดินทางส่วนที่2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84233" y="3207997"/>
            <a:ext cx="3863111" cy="5901976"/>
          </a:xfrm>
          <a:custGeom>
            <a:avLst/>
            <a:gdLst/>
            <a:ahLst/>
            <a:cxnLst/>
            <a:rect l="l" t="t" r="r" b="b"/>
            <a:pathLst>
              <a:path w="3863111" h="5901976">
                <a:moveTo>
                  <a:pt x="0" y="0"/>
                </a:moveTo>
                <a:lnTo>
                  <a:pt x="3863112" y="0"/>
                </a:lnTo>
                <a:lnTo>
                  <a:pt x="3863112" y="5901975"/>
                </a:lnTo>
                <a:lnTo>
                  <a:pt x="0" y="59019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3119" y="1705726"/>
            <a:ext cx="3162228" cy="7695688"/>
          </a:xfrm>
          <a:custGeom>
            <a:avLst/>
            <a:gdLst/>
            <a:ahLst/>
            <a:cxnLst/>
            <a:rect l="l" t="t" r="r" b="b"/>
            <a:pathLst>
              <a:path w="3162228" h="7695688">
                <a:moveTo>
                  <a:pt x="0" y="0"/>
                </a:moveTo>
                <a:lnTo>
                  <a:pt x="3162228" y="0"/>
                </a:lnTo>
                <a:lnTo>
                  <a:pt x="3162228" y="7695688"/>
                </a:lnTo>
                <a:lnTo>
                  <a:pt x="0" y="7695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2572071"/>
            <a:ext cx="2806239" cy="6829342"/>
          </a:xfrm>
          <a:custGeom>
            <a:avLst/>
            <a:gdLst/>
            <a:ahLst/>
            <a:cxnLst/>
            <a:rect l="l" t="t" r="r" b="b"/>
            <a:pathLst>
              <a:path w="2806239" h="6829342">
                <a:moveTo>
                  <a:pt x="0" y="0"/>
                </a:moveTo>
                <a:lnTo>
                  <a:pt x="2806239" y="0"/>
                </a:lnTo>
                <a:lnTo>
                  <a:pt x="2806239" y="6829343"/>
                </a:lnTo>
                <a:lnTo>
                  <a:pt x="0" y="68293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81902" y="3861415"/>
            <a:ext cx="7418947" cy="6124003"/>
          </a:xfrm>
          <a:custGeom>
            <a:avLst/>
            <a:gdLst/>
            <a:ahLst/>
            <a:cxnLst/>
            <a:rect l="l" t="t" r="r" b="b"/>
            <a:pathLst>
              <a:path w="7418947" h="6124003">
                <a:moveTo>
                  <a:pt x="0" y="0"/>
                </a:moveTo>
                <a:lnTo>
                  <a:pt x="7418947" y="0"/>
                </a:lnTo>
                <a:lnTo>
                  <a:pt x="7418947" y="6124003"/>
                </a:lnTo>
                <a:lnTo>
                  <a:pt x="0" y="61240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61838" y="8785836"/>
            <a:ext cx="18611676" cy="3011708"/>
          </a:xfrm>
          <a:custGeom>
            <a:avLst/>
            <a:gdLst/>
            <a:ahLst/>
            <a:cxnLst/>
            <a:rect l="l" t="t" r="r" b="b"/>
            <a:pathLst>
              <a:path w="18611676" h="3011708">
                <a:moveTo>
                  <a:pt x="0" y="0"/>
                </a:moveTo>
                <a:lnTo>
                  <a:pt x="18611676" y="0"/>
                </a:lnTo>
                <a:lnTo>
                  <a:pt x="18611676" y="3011708"/>
                </a:lnTo>
                <a:lnTo>
                  <a:pt x="0" y="30117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847345" y="505375"/>
            <a:ext cx="9892413" cy="817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42"/>
              </a:lnSpc>
            </a:pPr>
            <a:r>
              <a:rPr lang="en-US" sz="7400">
                <a:solidFill>
                  <a:srgbClr val="90594B"/>
                </a:solidFill>
                <a:latin typeface="Lulu Font TH" panose="020B0604020202020204" charset="-34"/>
                <a:cs typeface="Lulu Font TH" panose="020B0604020202020204" charset="-34"/>
              </a:rPr>
              <a:t>การนับชั่วโมงเบี้ยเลี้ยง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453590" y="1243598"/>
            <a:ext cx="10419863" cy="8882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2"/>
              </a:lnSpc>
            </a:pPr>
            <a:r>
              <a:rPr lang="en-US" sz="2295">
                <a:solidFill>
                  <a:srgbClr val="7B4F37"/>
                </a:solidFill>
                <a:latin typeface="Lulu Font TH" panose="020B0604020202020204" charset="-34"/>
                <a:cs typeface="Lulu Font TH" panose="020B0604020202020204" charset="-34"/>
              </a:rPr>
              <a:t>เช่น  เวลาเดินทาง วันที่ 10 ต.ค. 2566 เวลา 8.30 น. กลับวันที่ 11 ต.ค. 2566 เวลา 21.45 น. </a:t>
            </a:r>
          </a:p>
          <a:p>
            <a:pPr>
              <a:lnSpc>
                <a:spcPts val="3902"/>
              </a:lnSpc>
            </a:pPr>
            <a:r>
              <a:rPr lang="en-US" sz="2295">
                <a:solidFill>
                  <a:srgbClr val="7B4F37"/>
                </a:solidFill>
                <a:latin typeface="Lulu Font TH" panose="020B0604020202020204" charset="-34"/>
                <a:cs typeface="Lulu Font TH" panose="020B0604020202020204" charset="-34"/>
              </a:rPr>
              <a:t>เริ่มนับ</a:t>
            </a:r>
          </a:p>
          <a:p>
            <a:pPr marL="495675" lvl="1" indent="-247838">
              <a:lnSpc>
                <a:spcPts val="3902"/>
              </a:lnSpc>
              <a:buFont typeface="Arial"/>
              <a:buChar char="•"/>
            </a:pPr>
            <a:r>
              <a:rPr lang="en-US" sz="2295">
                <a:solidFill>
                  <a:srgbClr val="7B4F37"/>
                </a:solidFill>
                <a:latin typeface="Lulu Font TH" panose="020B0604020202020204" charset="-34"/>
                <a:cs typeface="Lulu Font TH" panose="020B0604020202020204" charset="-34"/>
              </a:rPr>
              <a:t>วันที่ 10 ต.ค. เวลา 8.30 น. - วันที่ 11 ต.ค. เวลา 8.30 น. = 1 วัน</a:t>
            </a:r>
          </a:p>
          <a:p>
            <a:pPr marL="495675" lvl="1" indent="-247838">
              <a:lnSpc>
                <a:spcPts val="3902"/>
              </a:lnSpc>
              <a:buFont typeface="Arial"/>
              <a:buChar char="•"/>
            </a:pPr>
            <a:r>
              <a:rPr lang="en-US" sz="2295">
                <a:solidFill>
                  <a:srgbClr val="7B4F37"/>
                </a:solidFill>
                <a:latin typeface="Lulu Font TH" panose="020B0604020202020204" charset="-34"/>
                <a:cs typeface="Lulu Font TH" panose="020B0604020202020204" charset="-34"/>
              </a:rPr>
              <a:t>วันที่ 11 ต.ค. เวลา 9.30 น.  = 1 ชม.</a:t>
            </a:r>
          </a:p>
          <a:p>
            <a:pPr marL="495675" lvl="1" indent="-247838">
              <a:lnSpc>
                <a:spcPts val="3902"/>
              </a:lnSpc>
              <a:buFont typeface="Arial"/>
              <a:buChar char="•"/>
            </a:pPr>
            <a:r>
              <a:rPr lang="en-US" sz="2295">
                <a:solidFill>
                  <a:srgbClr val="7B4F37"/>
                </a:solidFill>
                <a:latin typeface="Lulu Font TH" panose="020B0604020202020204" charset="-34"/>
                <a:cs typeface="Lulu Font TH" panose="020B0604020202020204" charset="-34"/>
              </a:rPr>
              <a:t>วันที่ 11 ต.ค. เวลา 10.30 น. = 1 ชม.</a:t>
            </a:r>
          </a:p>
          <a:p>
            <a:pPr marL="495675" lvl="1" indent="-247838">
              <a:lnSpc>
                <a:spcPts val="3902"/>
              </a:lnSpc>
              <a:buFont typeface="Arial"/>
              <a:buChar char="•"/>
            </a:pPr>
            <a:r>
              <a:rPr lang="en-US" sz="2295">
                <a:solidFill>
                  <a:srgbClr val="7B4F37"/>
                </a:solidFill>
                <a:latin typeface="Lulu Font TH" panose="020B0604020202020204" charset="-34"/>
                <a:cs typeface="Lulu Font TH" panose="020B0604020202020204" charset="-34"/>
              </a:rPr>
              <a:t>วันที่ 11 ต.ค. เวลา 11.30 น. = 1 ชม.</a:t>
            </a:r>
          </a:p>
          <a:p>
            <a:pPr marL="495675" lvl="1" indent="-247838">
              <a:lnSpc>
                <a:spcPts val="3902"/>
              </a:lnSpc>
              <a:buFont typeface="Arial"/>
              <a:buChar char="•"/>
            </a:pPr>
            <a:r>
              <a:rPr lang="en-US" sz="2295">
                <a:solidFill>
                  <a:srgbClr val="7B4F37"/>
                </a:solidFill>
                <a:latin typeface="Lulu Font TH" panose="020B0604020202020204" charset="-34"/>
                <a:cs typeface="Lulu Font TH" panose="020B0604020202020204" charset="-34"/>
              </a:rPr>
              <a:t>วันที่ 11 ต.ค. เวลา 12.30 น. = 1 ชม.</a:t>
            </a:r>
          </a:p>
          <a:p>
            <a:pPr marL="495675" lvl="1" indent="-247838">
              <a:lnSpc>
                <a:spcPts val="3902"/>
              </a:lnSpc>
              <a:buFont typeface="Arial"/>
              <a:buChar char="•"/>
            </a:pPr>
            <a:r>
              <a:rPr lang="en-US" sz="2295">
                <a:solidFill>
                  <a:srgbClr val="7B4F37"/>
                </a:solidFill>
                <a:latin typeface="Lulu Font TH" panose="020B0604020202020204" charset="-34"/>
                <a:cs typeface="Lulu Font TH" panose="020B0604020202020204" charset="-34"/>
              </a:rPr>
              <a:t>วันที่ 11 ต.ค. เวลา 13.30 น. = 1 ชม.</a:t>
            </a:r>
          </a:p>
          <a:p>
            <a:pPr marL="495675" lvl="1" indent="-247838">
              <a:lnSpc>
                <a:spcPts val="3902"/>
              </a:lnSpc>
              <a:buFont typeface="Arial"/>
              <a:buChar char="•"/>
            </a:pPr>
            <a:r>
              <a:rPr lang="en-US" sz="2295">
                <a:solidFill>
                  <a:srgbClr val="7B4F37"/>
                </a:solidFill>
                <a:latin typeface="Lulu Font TH" panose="020B0604020202020204" charset="-34"/>
                <a:cs typeface="Lulu Font TH" panose="020B0604020202020204" charset="-34"/>
              </a:rPr>
              <a:t>วันที่ 11 ต.ค. เวลา 14.30 น. = 1 ชม.</a:t>
            </a:r>
          </a:p>
          <a:p>
            <a:pPr marL="495675" lvl="1" indent="-247838">
              <a:lnSpc>
                <a:spcPts val="3902"/>
              </a:lnSpc>
              <a:buFont typeface="Arial"/>
              <a:buChar char="•"/>
            </a:pPr>
            <a:r>
              <a:rPr lang="en-US" sz="2295">
                <a:solidFill>
                  <a:srgbClr val="7B4F37"/>
                </a:solidFill>
                <a:latin typeface="Lulu Font TH" panose="020B0604020202020204" charset="-34"/>
                <a:cs typeface="Lulu Font TH" panose="020B0604020202020204" charset="-34"/>
              </a:rPr>
              <a:t>วันที่ 11 ต.ค. เวลา 15.30 น. = 1 ชม.</a:t>
            </a:r>
          </a:p>
          <a:p>
            <a:pPr marL="495675" lvl="1" indent="-247838">
              <a:lnSpc>
                <a:spcPts val="3902"/>
              </a:lnSpc>
              <a:buFont typeface="Arial"/>
              <a:buChar char="•"/>
            </a:pPr>
            <a:r>
              <a:rPr lang="en-US" sz="2295">
                <a:solidFill>
                  <a:srgbClr val="7B4F37"/>
                </a:solidFill>
                <a:latin typeface="Lulu Font TH" panose="020B0604020202020204" charset="-34"/>
                <a:cs typeface="Lulu Font TH" panose="020B0604020202020204" charset="-34"/>
              </a:rPr>
              <a:t>วันที่ 11 ต.ค. เวลา 16.30 น. = 1 ชม.</a:t>
            </a:r>
          </a:p>
          <a:p>
            <a:pPr marL="495675" lvl="1" indent="-247838">
              <a:lnSpc>
                <a:spcPts val="3902"/>
              </a:lnSpc>
              <a:buFont typeface="Arial"/>
              <a:buChar char="•"/>
            </a:pPr>
            <a:r>
              <a:rPr lang="en-US" sz="2295">
                <a:solidFill>
                  <a:srgbClr val="7B4F37"/>
                </a:solidFill>
                <a:latin typeface="Lulu Font TH" panose="020B0604020202020204" charset="-34"/>
                <a:cs typeface="Lulu Font TH" panose="020B0604020202020204" charset="-34"/>
              </a:rPr>
              <a:t>วันที่ 11 ต.ค. เวลา 17.30 น. = 1 ชม.</a:t>
            </a:r>
          </a:p>
          <a:p>
            <a:pPr marL="495675" lvl="1" indent="-247838">
              <a:lnSpc>
                <a:spcPts val="3902"/>
              </a:lnSpc>
              <a:buFont typeface="Arial"/>
              <a:buChar char="•"/>
            </a:pPr>
            <a:r>
              <a:rPr lang="en-US" sz="2295">
                <a:solidFill>
                  <a:srgbClr val="7B4F37"/>
                </a:solidFill>
                <a:latin typeface="Lulu Font TH" panose="020B0604020202020204" charset="-34"/>
                <a:cs typeface="Lulu Font TH" panose="020B0604020202020204" charset="-34"/>
              </a:rPr>
              <a:t>วันที่ 11 ต.ค. เวลา 18.30 น. = 1 ชม.</a:t>
            </a:r>
          </a:p>
          <a:p>
            <a:pPr marL="495675" lvl="1" indent="-247838">
              <a:lnSpc>
                <a:spcPts val="3902"/>
              </a:lnSpc>
              <a:buFont typeface="Arial"/>
              <a:buChar char="•"/>
            </a:pPr>
            <a:r>
              <a:rPr lang="en-US" sz="2295">
                <a:solidFill>
                  <a:srgbClr val="7B4F37"/>
                </a:solidFill>
                <a:latin typeface="Lulu Font TH" panose="020B0604020202020204" charset="-34"/>
                <a:cs typeface="Lulu Font TH" panose="020B0604020202020204" charset="-34"/>
              </a:rPr>
              <a:t>วันที่ 11 ต.ค. เวลา 19.30 น. = 1 ชม.</a:t>
            </a:r>
          </a:p>
          <a:p>
            <a:pPr marL="495675" lvl="1" indent="-247838">
              <a:lnSpc>
                <a:spcPts val="3902"/>
              </a:lnSpc>
              <a:buFont typeface="Arial"/>
              <a:buChar char="•"/>
            </a:pPr>
            <a:r>
              <a:rPr lang="en-US" sz="2295">
                <a:solidFill>
                  <a:srgbClr val="7B4F37"/>
                </a:solidFill>
                <a:latin typeface="Lulu Font TH" panose="020B0604020202020204" charset="-34"/>
                <a:cs typeface="Lulu Font TH" panose="020B0604020202020204" charset="-34"/>
              </a:rPr>
              <a:t>วันที่ 11 ต.ค. เวลา 20.30 น. = 1 ชม.</a:t>
            </a:r>
          </a:p>
          <a:p>
            <a:pPr marL="495675" lvl="1" indent="-247838">
              <a:lnSpc>
                <a:spcPts val="3902"/>
              </a:lnSpc>
              <a:buFont typeface="Arial"/>
              <a:buChar char="•"/>
            </a:pPr>
            <a:r>
              <a:rPr lang="en-US" sz="2295">
                <a:solidFill>
                  <a:srgbClr val="7B4F37"/>
                </a:solidFill>
                <a:latin typeface="Lulu Font TH" panose="020B0604020202020204" charset="-34"/>
                <a:cs typeface="Lulu Font TH" panose="020B0604020202020204" charset="-34"/>
              </a:rPr>
              <a:t>วันที่ 11 ต.ค. เวลา 21.45 น. = 1 ชม. 15 นาที รวมทั้งสิ้น 1 วัน 13 ชม. 15 นาที  **สามารถเบิกเบี้ยเลี้ยง ได้ 2 วัน**</a:t>
            </a:r>
          </a:p>
          <a:p>
            <a:pPr>
              <a:lnSpc>
                <a:spcPts val="3902"/>
              </a:lnSpc>
            </a:pPr>
            <a:endParaRPr lang="en-US" sz="2295">
              <a:solidFill>
                <a:srgbClr val="7B4F37"/>
              </a:solidFill>
              <a:latin typeface="Lulu Font TH" panose="020B0604020202020204" charset="-34"/>
              <a:cs typeface="Lulu Font TH" panose="020B0604020202020204" charset="-3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504</Words>
  <Application>Microsoft Office PowerPoint</Application>
  <PresentationFormat>Custom</PresentationFormat>
  <Paragraphs>83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Lulu Font 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 Cafe</dc:title>
  <cp:lastModifiedBy>WATCHARAPHAN SIANGSANAN</cp:lastModifiedBy>
  <cp:revision>2</cp:revision>
  <dcterms:created xsi:type="dcterms:W3CDTF">2006-08-16T00:00:00Z</dcterms:created>
  <dcterms:modified xsi:type="dcterms:W3CDTF">2023-10-10T07:16:57Z</dcterms:modified>
  <dc:identifier>DAFwuuZQj68</dc:identifier>
</cp:coreProperties>
</file>